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handoutMasterIdLst>
    <p:handoutMasterId r:id="rId89"/>
  </p:handoutMasterIdLst>
  <p:sldIdLst>
    <p:sldId id="257" r:id="rId2"/>
    <p:sldId id="258" r:id="rId3"/>
    <p:sldId id="259" r:id="rId4"/>
    <p:sldId id="343" r:id="rId5"/>
    <p:sldId id="344" r:id="rId6"/>
    <p:sldId id="345" r:id="rId7"/>
    <p:sldId id="260" r:id="rId8"/>
    <p:sldId id="346" r:id="rId9"/>
    <p:sldId id="261" r:id="rId10"/>
    <p:sldId id="262"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8" r:id="rId25"/>
    <p:sldId id="277" r:id="rId26"/>
    <p:sldId id="279" r:id="rId27"/>
    <p:sldId id="280" r:id="rId28"/>
    <p:sldId id="281" r:id="rId29"/>
    <p:sldId id="282" r:id="rId30"/>
    <p:sldId id="283" r:id="rId31"/>
    <p:sldId id="284" r:id="rId32"/>
    <p:sldId id="285" r:id="rId33"/>
    <p:sldId id="288" r:id="rId34"/>
    <p:sldId id="286" r:id="rId35"/>
    <p:sldId id="287" r:id="rId36"/>
    <p:sldId id="290" r:id="rId37"/>
    <p:sldId id="306" r:id="rId38"/>
    <p:sldId id="307" r:id="rId39"/>
    <p:sldId id="308" r:id="rId40"/>
    <p:sldId id="309" r:id="rId41"/>
    <p:sldId id="289" r:id="rId42"/>
    <p:sldId id="299" r:id="rId43"/>
    <p:sldId id="291" r:id="rId44"/>
    <p:sldId id="292" r:id="rId45"/>
    <p:sldId id="304" r:id="rId46"/>
    <p:sldId id="293" r:id="rId47"/>
    <p:sldId id="302" r:id="rId48"/>
    <p:sldId id="294" r:id="rId49"/>
    <p:sldId id="303" r:id="rId50"/>
    <p:sldId id="301" r:id="rId51"/>
    <p:sldId id="295" r:id="rId52"/>
    <p:sldId id="298" r:id="rId53"/>
    <p:sldId id="297" r:id="rId54"/>
    <p:sldId id="296" r:id="rId55"/>
    <p:sldId id="305" r:id="rId56"/>
    <p:sldId id="310" r:id="rId57"/>
    <p:sldId id="311" r:id="rId58"/>
    <p:sldId id="313" r:id="rId59"/>
    <p:sldId id="314" r:id="rId60"/>
    <p:sldId id="322" r:id="rId61"/>
    <p:sldId id="315" r:id="rId62"/>
    <p:sldId id="323" r:id="rId63"/>
    <p:sldId id="316" r:id="rId64"/>
    <p:sldId id="317" r:id="rId65"/>
    <p:sldId id="318" r:id="rId66"/>
    <p:sldId id="319" r:id="rId67"/>
    <p:sldId id="320" r:id="rId68"/>
    <p:sldId id="321" r:id="rId69"/>
    <p:sldId id="324" r:id="rId70"/>
    <p:sldId id="325" r:id="rId71"/>
    <p:sldId id="331" r:id="rId72"/>
    <p:sldId id="329" r:id="rId73"/>
    <p:sldId id="330" r:id="rId74"/>
    <p:sldId id="326" r:id="rId75"/>
    <p:sldId id="327" r:id="rId76"/>
    <p:sldId id="328" r:id="rId77"/>
    <p:sldId id="333" r:id="rId78"/>
    <p:sldId id="334" r:id="rId79"/>
    <p:sldId id="332" r:id="rId80"/>
    <p:sldId id="335" r:id="rId81"/>
    <p:sldId id="336" r:id="rId82"/>
    <p:sldId id="337" r:id="rId83"/>
    <p:sldId id="338" r:id="rId84"/>
    <p:sldId id="339" r:id="rId85"/>
    <p:sldId id="340" r:id="rId86"/>
    <p:sldId id="341" r:id="rId87"/>
    <p:sldId id="342" r:id="rId88"/>
  </p:sldIdLst>
  <p:sldSz cx="9144000" cy="6858000" type="screen4x3"/>
  <p:notesSz cx="6742113" cy="9872663"/>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201" autoAdjust="0"/>
    <p:restoredTop sz="94660"/>
  </p:normalViewPr>
  <p:slideViewPr>
    <p:cSldViewPr>
      <p:cViewPr varScale="1">
        <p:scale>
          <a:sx n="68" d="100"/>
          <a:sy n="68" d="100"/>
        </p:scale>
        <p:origin x="182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21113" y="0"/>
            <a:ext cx="2921000" cy="493713"/>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sz="quarter" idx="1"/>
          </p:nvPr>
        </p:nvSpPr>
        <p:spPr>
          <a:xfrm>
            <a:off x="1588" y="0"/>
            <a:ext cx="2921000" cy="493713"/>
          </a:xfrm>
          <a:prstGeom prst="rect">
            <a:avLst/>
          </a:prstGeom>
        </p:spPr>
        <p:txBody>
          <a:bodyPr vert="horz" lIns="91440" tIns="45720" rIns="91440" bIns="45720" rtlCol="1"/>
          <a:lstStyle>
            <a:lvl1pPr algn="l">
              <a:defRPr sz="1200"/>
            </a:lvl1pPr>
          </a:lstStyle>
          <a:p>
            <a:fld id="{4AD59E85-EF97-4396-A602-595A83D6F8EF}" type="datetimeFigureOut">
              <a:rPr lang="ar-IQ" smtClean="0"/>
              <a:t>07/08/1440</a:t>
            </a:fld>
            <a:endParaRPr lang="ar-IQ"/>
          </a:p>
        </p:txBody>
      </p:sp>
      <p:sp>
        <p:nvSpPr>
          <p:cNvPr id="4" name="عنصر نائب للتذييل 3"/>
          <p:cNvSpPr>
            <a:spLocks noGrp="1"/>
          </p:cNvSpPr>
          <p:nvPr>
            <p:ph type="ftr" sz="quarter" idx="2"/>
          </p:nvPr>
        </p:nvSpPr>
        <p:spPr>
          <a:xfrm>
            <a:off x="3821113" y="9377363"/>
            <a:ext cx="2921000" cy="493712"/>
          </a:xfrm>
          <a:prstGeom prst="rect">
            <a:avLst/>
          </a:prstGeom>
        </p:spPr>
        <p:txBody>
          <a:bodyPr vert="horz" lIns="91440" tIns="45720" rIns="91440" bIns="45720" rtlCol="1" anchor="b"/>
          <a:lstStyle>
            <a:lvl1pPr algn="r">
              <a:defRPr sz="1200"/>
            </a:lvl1pPr>
          </a:lstStyle>
          <a:p>
            <a:endParaRPr lang="ar-IQ"/>
          </a:p>
        </p:txBody>
      </p:sp>
      <p:sp>
        <p:nvSpPr>
          <p:cNvPr id="5" name="عنصر نائب لرقم الشريحة 4"/>
          <p:cNvSpPr>
            <a:spLocks noGrp="1"/>
          </p:cNvSpPr>
          <p:nvPr>
            <p:ph type="sldNum" sz="quarter" idx="3"/>
          </p:nvPr>
        </p:nvSpPr>
        <p:spPr>
          <a:xfrm>
            <a:off x="1588" y="9377363"/>
            <a:ext cx="2921000" cy="493712"/>
          </a:xfrm>
          <a:prstGeom prst="rect">
            <a:avLst/>
          </a:prstGeom>
        </p:spPr>
        <p:txBody>
          <a:bodyPr vert="horz" lIns="91440" tIns="45720" rIns="91440" bIns="45720" rtlCol="1" anchor="b"/>
          <a:lstStyle>
            <a:lvl1pPr algn="l">
              <a:defRPr sz="1200"/>
            </a:lvl1pPr>
          </a:lstStyle>
          <a:p>
            <a:fld id="{D5CE9CA3-D1E1-455C-9F90-58A93218BF74}" type="slidenum">
              <a:rPr lang="ar-IQ" smtClean="0"/>
              <a:t>‹#›</a:t>
            </a:fld>
            <a:endParaRPr lang="ar-IQ"/>
          </a:p>
        </p:txBody>
      </p:sp>
    </p:spTree>
    <p:extLst>
      <p:ext uri="{BB962C8B-B14F-4D97-AF65-F5344CB8AC3E}">
        <p14:creationId xmlns:p14="http://schemas.microsoft.com/office/powerpoint/2010/main" val="5337630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167EFF1-3DA4-4875-9C4F-115621AE58A2}" type="datetimeFigureOut">
              <a:rPr lang="ar-IQ" smtClean="0"/>
              <a:t>07/08/1440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5105E530-AEA2-424C-BD22-C437E5C1F7BA}" type="slidenum">
              <a:rPr lang="ar-IQ" smtClean="0"/>
              <a:t>‹#›</a:t>
            </a:fld>
            <a:endParaRPr lang="ar-IQ" dirty="0"/>
          </a:p>
        </p:txBody>
      </p:sp>
    </p:spTree>
    <p:extLst>
      <p:ext uri="{BB962C8B-B14F-4D97-AF65-F5344CB8AC3E}">
        <p14:creationId xmlns:p14="http://schemas.microsoft.com/office/powerpoint/2010/main" val="409987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5167EFF1-3DA4-4875-9C4F-115621AE58A2}" type="datetimeFigureOut">
              <a:rPr lang="ar-IQ" smtClean="0"/>
              <a:t>07/08/1440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5105E530-AEA2-424C-BD22-C437E5C1F7BA}" type="slidenum">
              <a:rPr lang="ar-IQ" smtClean="0"/>
              <a:t>‹#›</a:t>
            </a:fld>
            <a:endParaRPr lang="ar-IQ" dirty="0"/>
          </a:p>
        </p:txBody>
      </p:sp>
    </p:spTree>
    <p:extLst>
      <p:ext uri="{BB962C8B-B14F-4D97-AF65-F5344CB8AC3E}">
        <p14:creationId xmlns:p14="http://schemas.microsoft.com/office/powerpoint/2010/main" val="1199982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5167EFF1-3DA4-4875-9C4F-115621AE58A2}" type="datetimeFigureOut">
              <a:rPr lang="ar-IQ" smtClean="0"/>
              <a:t>07/08/1440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5105E530-AEA2-424C-BD22-C437E5C1F7BA}" type="slidenum">
              <a:rPr lang="ar-IQ" smtClean="0"/>
              <a:t>‹#›</a:t>
            </a:fld>
            <a:endParaRPr lang="ar-IQ" dirty="0"/>
          </a:p>
        </p:txBody>
      </p:sp>
    </p:spTree>
    <p:extLst>
      <p:ext uri="{BB962C8B-B14F-4D97-AF65-F5344CB8AC3E}">
        <p14:creationId xmlns:p14="http://schemas.microsoft.com/office/powerpoint/2010/main" val="100357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5167EFF1-3DA4-4875-9C4F-115621AE58A2}" type="datetimeFigureOut">
              <a:rPr lang="ar-IQ" smtClean="0"/>
              <a:t>07/08/1440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5105E530-AEA2-424C-BD22-C437E5C1F7BA}" type="slidenum">
              <a:rPr lang="ar-IQ" smtClean="0"/>
              <a:t>‹#›</a:t>
            </a:fld>
            <a:endParaRPr lang="ar-IQ" dirty="0"/>
          </a:p>
        </p:txBody>
      </p:sp>
    </p:spTree>
    <p:extLst>
      <p:ext uri="{BB962C8B-B14F-4D97-AF65-F5344CB8AC3E}">
        <p14:creationId xmlns:p14="http://schemas.microsoft.com/office/powerpoint/2010/main" val="3147951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5167EFF1-3DA4-4875-9C4F-115621AE58A2}" type="datetimeFigureOut">
              <a:rPr lang="ar-IQ" smtClean="0"/>
              <a:t>07/08/1440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5105E530-AEA2-424C-BD22-C437E5C1F7BA}" type="slidenum">
              <a:rPr lang="ar-IQ" smtClean="0"/>
              <a:t>‹#›</a:t>
            </a:fld>
            <a:endParaRPr lang="ar-IQ" dirty="0"/>
          </a:p>
        </p:txBody>
      </p:sp>
    </p:spTree>
    <p:extLst>
      <p:ext uri="{BB962C8B-B14F-4D97-AF65-F5344CB8AC3E}">
        <p14:creationId xmlns:p14="http://schemas.microsoft.com/office/powerpoint/2010/main" val="3244850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5167EFF1-3DA4-4875-9C4F-115621AE58A2}" type="datetimeFigureOut">
              <a:rPr lang="ar-IQ" smtClean="0"/>
              <a:t>07/08/1440</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5105E530-AEA2-424C-BD22-C437E5C1F7BA}" type="slidenum">
              <a:rPr lang="ar-IQ" smtClean="0"/>
              <a:t>‹#›</a:t>
            </a:fld>
            <a:endParaRPr lang="ar-IQ" dirty="0"/>
          </a:p>
        </p:txBody>
      </p:sp>
    </p:spTree>
    <p:extLst>
      <p:ext uri="{BB962C8B-B14F-4D97-AF65-F5344CB8AC3E}">
        <p14:creationId xmlns:p14="http://schemas.microsoft.com/office/powerpoint/2010/main" val="3751712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5167EFF1-3DA4-4875-9C4F-115621AE58A2}" type="datetimeFigureOut">
              <a:rPr lang="ar-IQ" smtClean="0"/>
              <a:t>07/08/1440</a:t>
            </a:fld>
            <a:endParaRPr lang="ar-IQ" dirty="0"/>
          </a:p>
        </p:txBody>
      </p:sp>
      <p:sp>
        <p:nvSpPr>
          <p:cNvPr id="8" name="عنصر نائب للتذييل 7"/>
          <p:cNvSpPr>
            <a:spLocks noGrp="1"/>
          </p:cNvSpPr>
          <p:nvPr>
            <p:ph type="ftr" sz="quarter" idx="11"/>
          </p:nvPr>
        </p:nvSpPr>
        <p:spPr/>
        <p:txBody>
          <a:bodyPr/>
          <a:lstStyle/>
          <a:p>
            <a:endParaRPr lang="ar-IQ" dirty="0"/>
          </a:p>
        </p:txBody>
      </p:sp>
      <p:sp>
        <p:nvSpPr>
          <p:cNvPr id="9" name="عنصر نائب لرقم الشريحة 8"/>
          <p:cNvSpPr>
            <a:spLocks noGrp="1"/>
          </p:cNvSpPr>
          <p:nvPr>
            <p:ph type="sldNum" sz="quarter" idx="12"/>
          </p:nvPr>
        </p:nvSpPr>
        <p:spPr/>
        <p:txBody>
          <a:bodyPr/>
          <a:lstStyle/>
          <a:p>
            <a:fld id="{5105E530-AEA2-424C-BD22-C437E5C1F7BA}" type="slidenum">
              <a:rPr lang="ar-IQ" smtClean="0"/>
              <a:t>‹#›</a:t>
            </a:fld>
            <a:endParaRPr lang="ar-IQ" dirty="0"/>
          </a:p>
        </p:txBody>
      </p:sp>
    </p:spTree>
    <p:extLst>
      <p:ext uri="{BB962C8B-B14F-4D97-AF65-F5344CB8AC3E}">
        <p14:creationId xmlns:p14="http://schemas.microsoft.com/office/powerpoint/2010/main" val="33077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167EFF1-3DA4-4875-9C4F-115621AE58A2}" type="datetimeFigureOut">
              <a:rPr lang="ar-IQ" smtClean="0"/>
              <a:t>07/08/1440</a:t>
            </a:fld>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5105E530-AEA2-424C-BD22-C437E5C1F7BA}" type="slidenum">
              <a:rPr lang="ar-IQ" smtClean="0"/>
              <a:t>‹#›</a:t>
            </a:fld>
            <a:endParaRPr lang="ar-IQ" dirty="0"/>
          </a:p>
        </p:txBody>
      </p:sp>
    </p:spTree>
    <p:extLst>
      <p:ext uri="{BB962C8B-B14F-4D97-AF65-F5344CB8AC3E}">
        <p14:creationId xmlns:p14="http://schemas.microsoft.com/office/powerpoint/2010/main" val="3132427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167EFF1-3DA4-4875-9C4F-115621AE58A2}" type="datetimeFigureOut">
              <a:rPr lang="ar-IQ" smtClean="0"/>
              <a:t>07/08/1440</a:t>
            </a:fld>
            <a:endParaRPr lang="ar-IQ" dirty="0"/>
          </a:p>
        </p:txBody>
      </p:sp>
      <p:sp>
        <p:nvSpPr>
          <p:cNvPr id="3" name="عنصر نائب للتذييل 2"/>
          <p:cNvSpPr>
            <a:spLocks noGrp="1"/>
          </p:cNvSpPr>
          <p:nvPr>
            <p:ph type="ftr" sz="quarter" idx="11"/>
          </p:nvPr>
        </p:nvSpPr>
        <p:spPr/>
        <p:txBody>
          <a:bodyPr/>
          <a:lstStyle/>
          <a:p>
            <a:endParaRPr lang="ar-IQ" dirty="0"/>
          </a:p>
        </p:txBody>
      </p:sp>
      <p:sp>
        <p:nvSpPr>
          <p:cNvPr id="4" name="عنصر نائب لرقم الشريحة 3"/>
          <p:cNvSpPr>
            <a:spLocks noGrp="1"/>
          </p:cNvSpPr>
          <p:nvPr>
            <p:ph type="sldNum" sz="quarter" idx="12"/>
          </p:nvPr>
        </p:nvSpPr>
        <p:spPr/>
        <p:txBody>
          <a:bodyPr/>
          <a:lstStyle/>
          <a:p>
            <a:fld id="{5105E530-AEA2-424C-BD22-C437E5C1F7BA}" type="slidenum">
              <a:rPr lang="ar-IQ" smtClean="0"/>
              <a:t>‹#›</a:t>
            </a:fld>
            <a:endParaRPr lang="ar-IQ" dirty="0"/>
          </a:p>
        </p:txBody>
      </p:sp>
    </p:spTree>
    <p:extLst>
      <p:ext uri="{BB962C8B-B14F-4D97-AF65-F5344CB8AC3E}">
        <p14:creationId xmlns:p14="http://schemas.microsoft.com/office/powerpoint/2010/main" val="600782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5167EFF1-3DA4-4875-9C4F-115621AE58A2}" type="datetimeFigureOut">
              <a:rPr lang="ar-IQ" smtClean="0"/>
              <a:t>07/08/1440</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5105E530-AEA2-424C-BD22-C437E5C1F7BA}" type="slidenum">
              <a:rPr lang="ar-IQ" smtClean="0"/>
              <a:t>‹#›</a:t>
            </a:fld>
            <a:endParaRPr lang="ar-IQ" dirty="0"/>
          </a:p>
        </p:txBody>
      </p:sp>
    </p:spTree>
    <p:extLst>
      <p:ext uri="{BB962C8B-B14F-4D97-AF65-F5344CB8AC3E}">
        <p14:creationId xmlns:p14="http://schemas.microsoft.com/office/powerpoint/2010/main" val="2477913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5167EFF1-3DA4-4875-9C4F-115621AE58A2}" type="datetimeFigureOut">
              <a:rPr lang="ar-IQ" smtClean="0"/>
              <a:t>07/08/1440</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5105E530-AEA2-424C-BD22-C437E5C1F7BA}" type="slidenum">
              <a:rPr lang="ar-IQ" smtClean="0"/>
              <a:t>‹#›</a:t>
            </a:fld>
            <a:endParaRPr lang="ar-IQ" dirty="0"/>
          </a:p>
        </p:txBody>
      </p:sp>
    </p:spTree>
    <p:extLst>
      <p:ext uri="{BB962C8B-B14F-4D97-AF65-F5344CB8AC3E}">
        <p14:creationId xmlns:p14="http://schemas.microsoft.com/office/powerpoint/2010/main" val="3161022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167EFF1-3DA4-4875-9C4F-115621AE58A2}" type="datetimeFigureOut">
              <a:rPr lang="ar-IQ" smtClean="0"/>
              <a:t>07/08/1440</a:t>
            </a:fld>
            <a:endParaRPr lang="ar-IQ"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105E530-AEA2-424C-BD22-C437E5C1F7BA}" type="slidenum">
              <a:rPr lang="ar-IQ" smtClean="0"/>
              <a:t>‹#›</a:t>
            </a:fld>
            <a:endParaRPr lang="ar-IQ" dirty="0"/>
          </a:p>
        </p:txBody>
      </p:sp>
    </p:spTree>
    <p:extLst>
      <p:ext uri="{BB962C8B-B14F-4D97-AF65-F5344CB8AC3E}">
        <p14:creationId xmlns:p14="http://schemas.microsoft.com/office/powerpoint/2010/main" val="1117837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google.iq/url?sa=i&amp;rct=j&amp;q=&amp;esrc=s&amp;source=images&amp;cd=&amp;cad=rja&amp;uact=8&amp;ved=0ahUKEwjaypv0-uvSAhVHtBoKHZr4BaQQjRwIBw&amp;url=https://ar.wikipedia.org/wiki/%D8%AF%D9%88%D8%B1%D8%A9_%D8%A7%D9%84%D9%85%D8%A7%D8%A1&amp;psig=AFQjCNHDNBIbUEKoJeB_O94OfzOJP-im1A&amp;ust=1490335602955524"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ar.wikipedia.org/wiki/%D8%A7%D9%84%D9%86%D8%A8%D8%A7%D8%AA%D8%A7%D8%AA"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الصخور  </a:t>
            </a:r>
            <a:r>
              <a:rPr lang="en-US" b="1" dirty="0"/>
              <a:t>Rock</a:t>
            </a:r>
            <a:br>
              <a:rPr lang="en-US" dirty="0"/>
            </a:br>
            <a:endParaRPr lang="ar-IQ" dirty="0"/>
          </a:p>
        </p:txBody>
      </p:sp>
      <p:sp>
        <p:nvSpPr>
          <p:cNvPr id="3" name="عنصر نائب للمحتوى 2"/>
          <p:cNvSpPr>
            <a:spLocks noGrp="1"/>
          </p:cNvSpPr>
          <p:nvPr>
            <p:ph idx="1"/>
          </p:nvPr>
        </p:nvSpPr>
        <p:spPr/>
        <p:txBody>
          <a:bodyPr>
            <a:normAutofit fontScale="92500"/>
          </a:bodyPr>
          <a:lstStyle/>
          <a:p>
            <a:r>
              <a:rPr lang="ar-SA" dirty="0"/>
              <a:t>هي الوحدات الاساسية المكونة للقشرة الارضية ويتكون الصخر اما من</a:t>
            </a:r>
            <a:endParaRPr lang="en-US" dirty="0"/>
          </a:p>
          <a:p>
            <a:r>
              <a:rPr lang="ar-SA" dirty="0"/>
              <a:t>  معدن واحد </a:t>
            </a:r>
            <a:endParaRPr lang="en-US" dirty="0"/>
          </a:p>
          <a:p>
            <a:r>
              <a:rPr lang="ar-SA" dirty="0"/>
              <a:t>او خليط من  معادن عديدة </a:t>
            </a:r>
            <a:endParaRPr lang="en-US" dirty="0"/>
          </a:p>
          <a:p>
            <a:r>
              <a:rPr lang="ar-SA" dirty="0"/>
              <a:t> فغالبيتها تكون معدنية  </a:t>
            </a:r>
            <a:endParaRPr lang="en-US" dirty="0"/>
          </a:p>
          <a:p>
            <a:r>
              <a:rPr lang="ar-SA" dirty="0"/>
              <a:t>بينما يكون بعض الصخور عضوي مثل الفحم الحجري و الصخور المتكونة من تكدس بقايا الهياكل العظمية للكائنات الحية </a:t>
            </a:r>
            <a:endParaRPr lang="en-US" dirty="0"/>
          </a:p>
          <a:p>
            <a:r>
              <a:rPr lang="ar-IQ" b="1" dirty="0"/>
              <a:t>انواع الصخور</a:t>
            </a:r>
            <a:endParaRPr lang="en-US" b="1" dirty="0"/>
          </a:p>
        </p:txBody>
      </p:sp>
    </p:spTree>
    <p:extLst>
      <p:ext uri="{BB962C8B-B14F-4D97-AF65-F5344CB8AC3E}">
        <p14:creationId xmlns:p14="http://schemas.microsoft.com/office/powerpoint/2010/main" val="357673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052736"/>
          </a:xfrm>
        </p:spPr>
        <p:txBody>
          <a:bodyPr>
            <a:normAutofit fontScale="90000"/>
          </a:bodyPr>
          <a:lstStyle/>
          <a:p>
            <a:r>
              <a:rPr lang="ar-SA" b="1" dirty="0"/>
              <a:t>تصنيف الصخور النارية : </a:t>
            </a:r>
            <a:br>
              <a:rPr lang="en-US" dirty="0"/>
            </a:br>
            <a:endParaRPr lang="ar-IQ" dirty="0"/>
          </a:p>
        </p:txBody>
      </p:sp>
      <p:sp>
        <p:nvSpPr>
          <p:cNvPr id="3" name="عنصر نائب للمحتوى 2"/>
          <p:cNvSpPr>
            <a:spLocks noGrp="1"/>
          </p:cNvSpPr>
          <p:nvPr>
            <p:ph idx="1"/>
          </p:nvPr>
        </p:nvSpPr>
        <p:spPr>
          <a:xfrm>
            <a:off x="457200" y="908720"/>
            <a:ext cx="8229600" cy="5217443"/>
          </a:xfrm>
        </p:spPr>
        <p:txBody>
          <a:bodyPr>
            <a:normAutofit fontScale="70000" lnSpcReduction="20000"/>
          </a:bodyPr>
          <a:lstStyle/>
          <a:p>
            <a:r>
              <a:rPr lang="ar-SA" dirty="0"/>
              <a:t>اعتمادا على التركيب المعدني والكيميائي قسمت الى</a:t>
            </a:r>
            <a:endParaRPr lang="en-US" dirty="0"/>
          </a:p>
          <a:p>
            <a:r>
              <a:rPr lang="ar-SA" b="1" dirty="0"/>
              <a:t>1- صخور حامضية</a:t>
            </a:r>
            <a:r>
              <a:rPr lang="ar-SA" dirty="0"/>
              <a:t> : وتكون فيها نسبة </a:t>
            </a:r>
            <a:r>
              <a:rPr lang="en-US" dirty="0"/>
              <a:t>Sio</a:t>
            </a:r>
            <a:r>
              <a:rPr lang="en-US" baseline="-25000" dirty="0"/>
              <a:t>2</a:t>
            </a:r>
            <a:r>
              <a:rPr lang="en-US" dirty="0"/>
              <a:t> </a:t>
            </a:r>
            <a:r>
              <a:rPr lang="ar-SA" dirty="0"/>
              <a:t> اكثر من 66% وتحوي هذه الصخور على نسبة عالية من المعادن ذات اللون الفاتح وهي خفيفة الوزن نسبيا </a:t>
            </a:r>
            <a:endParaRPr lang="ar-IQ" dirty="0"/>
          </a:p>
          <a:p>
            <a:r>
              <a:rPr lang="ar-SA" dirty="0"/>
              <a:t>مثل معدن الكوارتز والفلدسبار (كثافتها 2.6 غم/ سم</a:t>
            </a:r>
            <a:r>
              <a:rPr lang="ar-IQ" baseline="30000" dirty="0"/>
              <a:t>3</a:t>
            </a:r>
            <a:r>
              <a:rPr lang="ar-IQ" dirty="0"/>
              <a:t> )</a:t>
            </a:r>
            <a:endParaRPr lang="en-US" dirty="0"/>
          </a:p>
          <a:p>
            <a:r>
              <a:rPr lang="ar-SA" b="1" dirty="0"/>
              <a:t>2- صخور متوسطة </a:t>
            </a:r>
            <a:r>
              <a:rPr lang="en-US" b="1" dirty="0"/>
              <a:t>Intermediate Rocks</a:t>
            </a:r>
            <a:r>
              <a:rPr lang="ar-SA" dirty="0"/>
              <a:t> : وتكون فيها نسبة </a:t>
            </a:r>
            <a:r>
              <a:rPr lang="en-US" dirty="0"/>
              <a:t>Sio</a:t>
            </a:r>
            <a:r>
              <a:rPr lang="en-US" baseline="-25000" dirty="0"/>
              <a:t>2</a:t>
            </a:r>
            <a:r>
              <a:rPr lang="en-US" dirty="0"/>
              <a:t> </a:t>
            </a:r>
            <a:r>
              <a:rPr lang="ar-SA" dirty="0"/>
              <a:t> اكثر من 52- 66% وتحوي هذه الصخور على معادن ذات لون متوسط بين الفاتح والغامق  </a:t>
            </a:r>
            <a:endParaRPr lang="ar-IQ" dirty="0"/>
          </a:p>
          <a:p>
            <a:r>
              <a:rPr lang="ar-SA" dirty="0"/>
              <a:t>مثل معدن الاورثوكليس</a:t>
            </a:r>
            <a:r>
              <a:rPr lang="ar-IQ" dirty="0"/>
              <a:t> </a:t>
            </a:r>
            <a:r>
              <a:rPr lang="ar-SA" dirty="0"/>
              <a:t> و</a:t>
            </a:r>
            <a:r>
              <a:rPr lang="ar-IQ" dirty="0"/>
              <a:t> </a:t>
            </a:r>
            <a:r>
              <a:rPr lang="ar-SA" dirty="0"/>
              <a:t>البلاجيوكليس (كثافتها 2.8 غم/ سم</a:t>
            </a:r>
            <a:r>
              <a:rPr lang="ar-IQ" baseline="30000" dirty="0"/>
              <a:t>3</a:t>
            </a:r>
            <a:r>
              <a:rPr lang="ar-SA" dirty="0"/>
              <a:t> )</a:t>
            </a:r>
            <a:endParaRPr lang="en-US" dirty="0"/>
          </a:p>
          <a:p>
            <a:r>
              <a:rPr lang="ar-SA" b="1" dirty="0"/>
              <a:t>3- صخور قاعدية </a:t>
            </a:r>
            <a:r>
              <a:rPr lang="en-US" b="1" dirty="0"/>
              <a:t>Basic Rocks  </a:t>
            </a:r>
            <a:r>
              <a:rPr lang="ar-SA" dirty="0"/>
              <a:t>: وتكون فيها نسبة </a:t>
            </a:r>
            <a:r>
              <a:rPr lang="en-US" dirty="0"/>
              <a:t>Sio</a:t>
            </a:r>
            <a:r>
              <a:rPr lang="en-US" baseline="-25000" dirty="0"/>
              <a:t>2</a:t>
            </a:r>
            <a:r>
              <a:rPr lang="en-US" dirty="0"/>
              <a:t> </a:t>
            </a:r>
            <a:r>
              <a:rPr lang="ar-SA" dirty="0"/>
              <a:t> اقل من 52% وتحوي هذه الصخور على معادن ذات اللون قاتم وهي ثقيلة الوزن نسبيا </a:t>
            </a:r>
            <a:endParaRPr lang="ar-IQ" dirty="0"/>
          </a:p>
          <a:p>
            <a:r>
              <a:rPr lang="ar-SA" dirty="0"/>
              <a:t>مثل معدن الهوربلند </a:t>
            </a:r>
            <a:r>
              <a:rPr lang="en-US" dirty="0"/>
              <a:t>Hurnblend </a:t>
            </a:r>
            <a:r>
              <a:rPr lang="ar-SA" dirty="0"/>
              <a:t> </a:t>
            </a:r>
            <a:r>
              <a:rPr lang="ar-IQ" dirty="0"/>
              <a:t> </a:t>
            </a:r>
            <a:r>
              <a:rPr lang="ar-SA" dirty="0"/>
              <a:t>والارجايت </a:t>
            </a:r>
            <a:r>
              <a:rPr lang="en-US" dirty="0"/>
              <a:t>   Argite </a:t>
            </a:r>
            <a:r>
              <a:rPr lang="ar-SA" dirty="0"/>
              <a:t>(كثافتها 2.9 غم/ سم</a:t>
            </a:r>
            <a:r>
              <a:rPr lang="ar-IQ" baseline="30000" dirty="0"/>
              <a:t>3</a:t>
            </a:r>
            <a:r>
              <a:rPr lang="ar-SA" dirty="0"/>
              <a:t>)</a:t>
            </a:r>
            <a:endParaRPr lang="en-US" dirty="0"/>
          </a:p>
          <a:p>
            <a:r>
              <a:rPr lang="ar-SA" b="1" dirty="0"/>
              <a:t>4- صخور فوق القاعدية  </a:t>
            </a:r>
            <a:r>
              <a:rPr lang="en-US" b="1" dirty="0"/>
              <a:t>Ultra-Basic Rocks  </a:t>
            </a:r>
            <a:r>
              <a:rPr lang="ar-SA" dirty="0"/>
              <a:t>: وتكون فيها نسبة </a:t>
            </a:r>
            <a:r>
              <a:rPr lang="en-US" dirty="0"/>
              <a:t>Sio2 </a:t>
            </a:r>
            <a:r>
              <a:rPr lang="ar-SA" dirty="0"/>
              <a:t> اقل من 40% وتحوي هذه الصخور على معادن ذات لون غامق مع كونها ثقيلة الوزن جدا نسبيا </a:t>
            </a:r>
            <a:endParaRPr lang="ar-IQ" dirty="0"/>
          </a:p>
          <a:p>
            <a:r>
              <a:rPr lang="ar-SA" dirty="0"/>
              <a:t>مثل معدن والاولفين </a:t>
            </a:r>
            <a:r>
              <a:rPr lang="en-US" dirty="0"/>
              <a:t>Olivine</a:t>
            </a:r>
            <a:r>
              <a:rPr lang="ar-SA" dirty="0"/>
              <a:t> والبيردوتايت  </a:t>
            </a:r>
            <a:r>
              <a:rPr lang="en-US" dirty="0"/>
              <a:t>Peridotite </a:t>
            </a:r>
            <a:r>
              <a:rPr lang="ar-SA" dirty="0"/>
              <a:t>(كثافتها 3.3 غم/ سم</a:t>
            </a:r>
            <a:r>
              <a:rPr lang="ar-IQ" baseline="30000" dirty="0"/>
              <a:t>3</a:t>
            </a:r>
            <a:r>
              <a:rPr lang="ar-SA" dirty="0"/>
              <a:t> )</a:t>
            </a:r>
            <a:endParaRPr lang="ar-IQ" dirty="0"/>
          </a:p>
        </p:txBody>
      </p:sp>
    </p:spTree>
    <p:extLst>
      <p:ext uri="{BB962C8B-B14F-4D97-AF65-F5344CB8AC3E}">
        <p14:creationId xmlns:p14="http://schemas.microsoft.com/office/powerpoint/2010/main" val="206673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ar-SA" b="1" dirty="0"/>
              <a:t>الصخور الرسوبية </a:t>
            </a:r>
            <a:r>
              <a:rPr lang="en-US" b="1" dirty="0"/>
              <a:t>Sedimentary Rock</a:t>
            </a:r>
            <a:endParaRPr lang="en-US" dirty="0"/>
          </a:p>
        </p:txBody>
      </p:sp>
      <p:sp>
        <p:nvSpPr>
          <p:cNvPr id="3" name="عنصر نائب للمحتوى 2"/>
          <p:cNvSpPr>
            <a:spLocks noGrp="1"/>
          </p:cNvSpPr>
          <p:nvPr>
            <p:ph idx="1"/>
          </p:nvPr>
        </p:nvSpPr>
        <p:spPr>
          <a:xfrm>
            <a:off x="457200" y="1196752"/>
            <a:ext cx="8229600" cy="4929411"/>
          </a:xfrm>
        </p:spPr>
        <p:txBody>
          <a:bodyPr>
            <a:normAutofit fontScale="77500" lnSpcReduction="20000"/>
          </a:bodyPr>
          <a:lstStyle/>
          <a:p>
            <a:r>
              <a:rPr lang="ar-SA" dirty="0"/>
              <a:t>تغطي الصخور الرسوبية ما يقرب من 75% من سطح القشرة الارضية الا انها لا تكون نسبة تزيد عن 5% من حجم الصخور المكونة للقشرة الارضية. </a:t>
            </a:r>
            <a:endParaRPr lang="ar-IQ" dirty="0"/>
          </a:p>
          <a:p>
            <a:r>
              <a:rPr lang="ar-SA" dirty="0"/>
              <a:t>تتكون الصخور الرسوبية نتيجة فعل ثلاث عمليات  هي </a:t>
            </a:r>
            <a:endParaRPr lang="en-US" dirty="0"/>
          </a:p>
          <a:p>
            <a:r>
              <a:rPr lang="ar-IQ" dirty="0"/>
              <a:t>1-</a:t>
            </a:r>
            <a:r>
              <a:rPr lang="ar-SA" dirty="0"/>
              <a:t>التجوية </a:t>
            </a:r>
            <a:r>
              <a:rPr lang="en-US" dirty="0"/>
              <a:t>weathering </a:t>
            </a:r>
          </a:p>
          <a:p>
            <a:r>
              <a:rPr lang="ar-IQ" dirty="0"/>
              <a:t>2</a:t>
            </a:r>
            <a:r>
              <a:rPr lang="ar-SA" dirty="0"/>
              <a:t>- النقل </a:t>
            </a:r>
            <a:r>
              <a:rPr lang="en-US" dirty="0"/>
              <a:t>Transportation  </a:t>
            </a:r>
            <a:r>
              <a:rPr lang="ar-SA" dirty="0"/>
              <a:t>                    </a:t>
            </a:r>
            <a:endParaRPr lang="en-US" dirty="0"/>
          </a:p>
          <a:p>
            <a:r>
              <a:rPr lang="ar-IQ" dirty="0"/>
              <a:t>3</a:t>
            </a:r>
            <a:r>
              <a:rPr lang="ar-SA" dirty="0"/>
              <a:t>- الترسيب </a:t>
            </a:r>
            <a:r>
              <a:rPr lang="en-US" dirty="0"/>
              <a:t>Deposition </a:t>
            </a:r>
            <a:endParaRPr lang="ar-IQ" dirty="0"/>
          </a:p>
          <a:p>
            <a:r>
              <a:rPr lang="ar-SA" dirty="0"/>
              <a:t>فالصخور الرسوبية تتكون نتيجة لتفتت الصخور السابقة لها ثم نقل المواد المجواه بواسطة عوامل النقل مثل الماء والهواء والثلاجات وترسي</a:t>
            </a:r>
            <a:r>
              <a:rPr lang="ar-IQ" dirty="0"/>
              <a:t>ب</a:t>
            </a:r>
            <a:r>
              <a:rPr lang="ar-SA" dirty="0"/>
              <a:t> المواد المنقولة في المكان الجديد تحت عوامل </a:t>
            </a:r>
            <a:endParaRPr lang="ar-IQ" dirty="0"/>
          </a:p>
          <a:p>
            <a:r>
              <a:rPr lang="ar-SA" dirty="0"/>
              <a:t>ضغط وحرارة </a:t>
            </a:r>
            <a:r>
              <a:rPr lang="ar-IQ" dirty="0"/>
              <a:t>اع</a:t>
            </a:r>
            <a:r>
              <a:rPr lang="ar-SA" dirty="0"/>
              <a:t>تيادية </a:t>
            </a:r>
            <a:endParaRPr lang="ar-IQ" dirty="0"/>
          </a:p>
          <a:p>
            <a:r>
              <a:rPr lang="ar-SA" dirty="0"/>
              <a:t>وبشكل طبقات متعاقبة (الاقدم ثم الاحدث طبقة ) وبشكل يمكن تمييز</a:t>
            </a:r>
            <a:r>
              <a:rPr lang="ar-IQ" dirty="0"/>
              <a:t> </a:t>
            </a:r>
            <a:r>
              <a:rPr lang="ar-SA" dirty="0"/>
              <a:t>حدود فاصلة بين هذه الطبقات </a:t>
            </a:r>
            <a:endParaRPr lang="en-US" dirty="0"/>
          </a:p>
        </p:txBody>
      </p:sp>
    </p:spTree>
    <p:extLst>
      <p:ext uri="{BB962C8B-B14F-4D97-AF65-F5344CB8AC3E}">
        <p14:creationId xmlns:p14="http://schemas.microsoft.com/office/powerpoint/2010/main" val="1969816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ar-SA" b="1" dirty="0"/>
              <a:t>الصخور الرسوبية </a:t>
            </a:r>
            <a:r>
              <a:rPr lang="en-US" b="1" dirty="0"/>
              <a:t>Sedimentary Rock</a:t>
            </a:r>
            <a:endParaRPr lang="ar-IQ" dirty="0"/>
          </a:p>
        </p:txBody>
      </p:sp>
      <p:sp>
        <p:nvSpPr>
          <p:cNvPr id="3" name="عنصر نائب للمحتوى 2"/>
          <p:cNvSpPr>
            <a:spLocks noGrp="1"/>
          </p:cNvSpPr>
          <p:nvPr>
            <p:ph idx="1"/>
          </p:nvPr>
        </p:nvSpPr>
        <p:spPr>
          <a:xfrm>
            <a:off x="457200" y="1268760"/>
            <a:ext cx="8229600" cy="4857403"/>
          </a:xfrm>
        </p:spPr>
        <p:txBody>
          <a:bodyPr>
            <a:normAutofit fontScale="70000" lnSpcReduction="20000"/>
          </a:bodyPr>
          <a:lstStyle/>
          <a:p>
            <a:r>
              <a:rPr lang="ar-SA" dirty="0"/>
              <a:t>. اشتق الاسم </a:t>
            </a:r>
            <a:r>
              <a:rPr lang="en-US" dirty="0"/>
              <a:t>Sedimentary </a:t>
            </a:r>
            <a:r>
              <a:rPr lang="ar-SA" dirty="0"/>
              <a:t> من كلمة </a:t>
            </a:r>
            <a:r>
              <a:rPr lang="en-US" dirty="0"/>
              <a:t>Sediment </a:t>
            </a:r>
            <a:r>
              <a:rPr lang="ar-SA" dirty="0"/>
              <a:t> وهي تعني راسب </a:t>
            </a:r>
            <a:endParaRPr lang="en-US" dirty="0"/>
          </a:p>
          <a:p>
            <a:r>
              <a:rPr lang="ar-SA" dirty="0"/>
              <a:t>والراسب هو كل مادة صلبة كانت معلقة او ذائبة في محلول ثم ترسبت مع الوقت الكافي </a:t>
            </a:r>
            <a:endParaRPr lang="ar-IQ" dirty="0"/>
          </a:p>
          <a:p>
            <a:r>
              <a:rPr lang="ar-SA" dirty="0"/>
              <a:t>فالأملاح مواد صلبة نذوب في الماء ولكنها تترسب بعد تبخر الماء من المحلول الملحي </a:t>
            </a:r>
            <a:endParaRPr lang="ar-IQ" dirty="0"/>
          </a:p>
          <a:p>
            <a:r>
              <a:rPr lang="ar-SA" dirty="0"/>
              <a:t>والرمال تنتقل مع الرياح او المياه وتترسب </a:t>
            </a:r>
            <a:endParaRPr lang="ar-IQ" dirty="0"/>
          </a:p>
          <a:p>
            <a:r>
              <a:rPr lang="ar-SA" dirty="0"/>
              <a:t>وكذلك الحال للأطيان الغروية </a:t>
            </a:r>
            <a:endParaRPr lang="ar-IQ" dirty="0"/>
          </a:p>
          <a:p>
            <a:r>
              <a:rPr lang="ar-SA" dirty="0"/>
              <a:t>والمواد التي تفرزها الحي</a:t>
            </a:r>
            <a:r>
              <a:rPr lang="ar-IQ" dirty="0"/>
              <a:t>وا</a:t>
            </a:r>
            <a:r>
              <a:rPr lang="ar-SA" dirty="0"/>
              <a:t>نات او النباتات (المواد العضوية ) فهي ايضا تترسب ثم تتحول الى شكل من اشكال الصخور .</a:t>
            </a:r>
            <a:endParaRPr lang="ar-IQ" dirty="0"/>
          </a:p>
          <a:p>
            <a:r>
              <a:rPr lang="ar-SA" sz="4000" b="1" u="sng" dirty="0"/>
              <a:t>نقل وترسيب المواد </a:t>
            </a:r>
            <a:endParaRPr lang="en-US" sz="4000" b="1" u="sng" dirty="0"/>
          </a:p>
          <a:p>
            <a:r>
              <a:rPr lang="ar-SA" dirty="0"/>
              <a:t>ان المواد المفتتة </a:t>
            </a:r>
            <a:r>
              <a:rPr lang="ar-IQ" dirty="0"/>
              <a:t>تنقل</a:t>
            </a:r>
            <a:r>
              <a:rPr lang="ar-SA" dirty="0"/>
              <a:t> من اليابسة باتجاه البحار والمحيطات من خلال </a:t>
            </a:r>
            <a:r>
              <a:rPr lang="ar-IQ" dirty="0"/>
              <a:t>طرق </a:t>
            </a:r>
            <a:r>
              <a:rPr lang="ar-SA" dirty="0"/>
              <a:t>النقل المختلفة </a:t>
            </a:r>
            <a:endParaRPr lang="ar-IQ" dirty="0"/>
          </a:p>
          <a:p>
            <a:r>
              <a:rPr lang="ar-SA" dirty="0"/>
              <a:t>فبعض المواد المفككة تتحرك بفعل تأثير الجاذبية الارضية من على سفوح الجبال والتلال</a:t>
            </a:r>
            <a:endParaRPr lang="ar-IQ" dirty="0"/>
          </a:p>
          <a:p>
            <a:r>
              <a:rPr lang="ar-SA" dirty="0"/>
              <a:t> وبعض المواد تحمل بالثلاجات </a:t>
            </a:r>
            <a:endParaRPr lang="ar-IQ" dirty="0"/>
          </a:p>
          <a:p>
            <a:r>
              <a:rPr lang="ar-SA" dirty="0"/>
              <a:t>والبعض الاخر يحمل بالماء (الانهار والروافد) </a:t>
            </a:r>
            <a:endParaRPr lang="ar-IQ" dirty="0"/>
          </a:p>
          <a:p>
            <a:r>
              <a:rPr lang="ar-SA" dirty="0"/>
              <a:t>وبعضها تحملها الرياح </a:t>
            </a:r>
            <a:endParaRPr lang="ar-IQ" dirty="0"/>
          </a:p>
          <a:p>
            <a:endParaRPr lang="en-US" dirty="0"/>
          </a:p>
          <a:p>
            <a:endParaRPr lang="ar-IQ" dirty="0"/>
          </a:p>
        </p:txBody>
      </p:sp>
    </p:spTree>
    <p:extLst>
      <p:ext uri="{BB962C8B-B14F-4D97-AF65-F5344CB8AC3E}">
        <p14:creationId xmlns:p14="http://schemas.microsoft.com/office/powerpoint/2010/main" val="229296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SA" b="1" dirty="0"/>
              <a:t>الصخور الرسوبية </a:t>
            </a:r>
            <a:r>
              <a:rPr lang="en-US" b="1" dirty="0"/>
              <a:t>Sedimentary Rock</a:t>
            </a:r>
            <a:endParaRPr lang="ar-IQ" dirty="0"/>
          </a:p>
        </p:txBody>
      </p:sp>
      <p:sp>
        <p:nvSpPr>
          <p:cNvPr id="3" name="عنصر نائب للمحتوى 2"/>
          <p:cNvSpPr>
            <a:spLocks noGrp="1"/>
          </p:cNvSpPr>
          <p:nvPr>
            <p:ph idx="1"/>
          </p:nvPr>
        </p:nvSpPr>
        <p:spPr>
          <a:xfrm>
            <a:off x="457200" y="980728"/>
            <a:ext cx="8229600" cy="5145435"/>
          </a:xfrm>
        </p:spPr>
        <p:txBody>
          <a:bodyPr>
            <a:normAutofit fontScale="77500" lnSpcReduction="20000"/>
          </a:bodyPr>
          <a:lstStyle/>
          <a:p>
            <a:r>
              <a:rPr lang="ar-SA" dirty="0"/>
              <a:t>ويلي عملية النقل </a:t>
            </a:r>
            <a:r>
              <a:rPr lang="ar-SA" b="1" dirty="0"/>
              <a:t>عملية الترسيب </a:t>
            </a:r>
            <a:endParaRPr lang="ar-IQ" b="1" dirty="0"/>
          </a:p>
          <a:p>
            <a:r>
              <a:rPr lang="ar-SA" dirty="0"/>
              <a:t>والمواد المترسبة تعتمد نوعيتها على طبيعة العامل الناقل </a:t>
            </a:r>
            <a:endParaRPr lang="ar-IQ" dirty="0"/>
          </a:p>
          <a:p>
            <a:r>
              <a:rPr lang="ar-SA" dirty="0"/>
              <a:t>فالمواد المنقولة بالجاذبية الارضية والثلاجات تتميز بأحجام واشكال </a:t>
            </a:r>
            <a:r>
              <a:rPr lang="ar-SA" b="1" dirty="0"/>
              <a:t>متباينة</a:t>
            </a:r>
            <a:r>
              <a:rPr lang="ar-SA" dirty="0"/>
              <a:t> </a:t>
            </a:r>
            <a:endParaRPr lang="ar-IQ" dirty="0"/>
          </a:p>
          <a:p>
            <a:r>
              <a:rPr lang="ar-SA" dirty="0"/>
              <a:t>بينما المواد المنقولة بالرياح والمياه تمتاز </a:t>
            </a:r>
            <a:r>
              <a:rPr lang="ar-SA" b="1" dirty="0"/>
              <a:t>بالتدرج في الحجم والشكل </a:t>
            </a:r>
            <a:r>
              <a:rPr lang="ar-SA" dirty="0"/>
              <a:t>فعندما</a:t>
            </a:r>
            <a:r>
              <a:rPr lang="ar-IQ" dirty="0"/>
              <a:t> </a:t>
            </a:r>
            <a:r>
              <a:rPr lang="ar-SA" dirty="0"/>
              <a:t>تقل طاقة نقل الرياح والمياه تترسب المواد الخشنة اولا ثم الناعم التي تترسب على مسافات بعيدة في مياه البحار والمحيطات </a:t>
            </a:r>
            <a:endParaRPr lang="ar-IQ" dirty="0"/>
          </a:p>
          <a:p>
            <a:r>
              <a:rPr lang="ar-SA" dirty="0"/>
              <a:t>وحجم المواد المنقولة هو دلالة لنوع وقوة العامل الناقل فالمواد المترسبة الصغيرة تدل على ان سرعة الرياح او جريان الماء بطيء </a:t>
            </a:r>
            <a:endParaRPr lang="en-US" dirty="0"/>
          </a:p>
          <a:p>
            <a:r>
              <a:rPr lang="ar-SA" dirty="0"/>
              <a:t>وبالتالي يمكن معرفة مواقع البحار ال</a:t>
            </a:r>
            <a:r>
              <a:rPr lang="ar-IQ" dirty="0"/>
              <a:t>ق</a:t>
            </a:r>
            <a:r>
              <a:rPr lang="ar-SA" dirty="0"/>
              <a:t>ديمة من خلال طبيعة المترسبات </a:t>
            </a:r>
            <a:endParaRPr lang="en-US" dirty="0"/>
          </a:p>
          <a:p>
            <a:r>
              <a:rPr lang="ar-SA" dirty="0"/>
              <a:t>وكذلك يمكن معرفة مواقع السواحل والبحيرات والمستنقعات من خلا طبيعة المترسبات </a:t>
            </a:r>
            <a:endParaRPr lang="ar-IQ" dirty="0"/>
          </a:p>
          <a:p>
            <a:r>
              <a:rPr lang="ar-SA" dirty="0"/>
              <a:t>وبمكن دراسة المناخ السابق من خلال دراسة المتحجرات (الاحافير) على الصخور وطبيعة هذه المتحجرات نباتية او حيوانية وفي أي مناخ تعيش ومقارنتها مع الاحياء والنباتات المشابهة حاليا </a:t>
            </a:r>
            <a:endParaRPr lang="en-US" dirty="0"/>
          </a:p>
        </p:txBody>
      </p:sp>
    </p:spTree>
    <p:extLst>
      <p:ext uri="{BB962C8B-B14F-4D97-AF65-F5344CB8AC3E}">
        <p14:creationId xmlns:p14="http://schemas.microsoft.com/office/powerpoint/2010/main" val="1035882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ar-SA" b="1" dirty="0"/>
              <a:t>الصخور الرسوبية </a:t>
            </a:r>
            <a:r>
              <a:rPr lang="en-US" b="1" dirty="0"/>
              <a:t>Sedimentary Rock</a:t>
            </a:r>
            <a:endParaRPr lang="ar-IQ" dirty="0"/>
          </a:p>
        </p:txBody>
      </p:sp>
      <p:sp>
        <p:nvSpPr>
          <p:cNvPr id="3" name="عنصر نائب للمحتوى 2"/>
          <p:cNvSpPr>
            <a:spLocks noGrp="1"/>
          </p:cNvSpPr>
          <p:nvPr>
            <p:ph idx="1"/>
          </p:nvPr>
        </p:nvSpPr>
        <p:spPr>
          <a:xfrm>
            <a:off x="457200" y="836712"/>
            <a:ext cx="8229600" cy="5289451"/>
          </a:xfrm>
        </p:spPr>
        <p:txBody>
          <a:bodyPr>
            <a:normAutofit fontScale="77500" lnSpcReduction="20000"/>
          </a:bodyPr>
          <a:lstStyle/>
          <a:p>
            <a:r>
              <a:rPr lang="ar-SA" sz="2800" b="1" u="sng" dirty="0"/>
              <a:t>تصلب الرواسب وتحولها الى صخور رسوبية </a:t>
            </a:r>
            <a:r>
              <a:rPr lang="en-US" sz="2800" b="1" u="sng" dirty="0"/>
              <a:t>Cementation or Lithication </a:t>
            </a:r>
          </a:p>
          <a:p>
            <a:r>
              <a:rPr lang="ar-SA" dirty="0"/>
              <a:t>ان قوة تصلب الصخور الرسوبية المتكونة يعتمد على </a:t>
            </a:r>
            <a:endParaRPr lang="en-US" dirty="0"/>
          </a:p>
          <a:p>
            <a:r>
              <a:rPr lang="en-US" dirty="0"/>
              <a:t> </a:t>
            </a:r>
            <a:r>
              <a:rPr lang="ar-IQ" dirty="0"/>
              <a:t>أ- </a:t>
            </a:r>
            <a:r>
              <a:rPr lang="ar-SA" dirty="0"/>
              <a:t>طريقة التصلب </a:t>
            </a:r>
            <a:endParaRPr lang="ar-IQ" dirty="0"/>
          </a:p>
          <a:p>
            <a:r>
              <a:rPr lang="ar-IQ" dirty="0"/>
              <a:t>ب-</a:t>
            </a:r>
            <a:r>
              <a:rPr lang="ar-SA" dirty="0"/>
              <a:t> العوامل الاخرى المساعدة في التصلب </a:t>
            </a:r>
            <a:endParaRPr lang="ar-IQ" dirty="0"/>
          </a:p>
          <a:p>
            <a:r>
              <a:rPr lang="ar-SA" sz="3600" b="1" dirty="0"/>
              <a:t>واهم هذه الطرق </a:t>
            </a:r>
            <a:r>
              <a:rPr lang="ar-SA" dirty="0"/>
              <a:t>:</a:t>
            </a:r>
            <a:endParaRPr lang="en-US" dirty="0"/>
          </a:p>
          <a:p>
            <a:r>
              <a:rPr lang="ar-SA" b="1" u="sng" dirty="0"/>
              <a:t>1- ترسيب بعض المواد بين حبيبات الراسب</a:t>
            </a:r>
            <a:endParaRPr lang="en-US" u="sng" dirty="0"/>
          </a:p>
          <a:p>
            <a:r>
              <a:rPr lang="ar-SA" dirty="0"/>
              <a:t>تحوي المياه السطحية والجوفية على العديد من الاملاح المذابة مثل كربونات الكالسيوم وبعض اكاسيد الحديد وعند مرور هذه المياه بين المسافات الموجودة بين اجزاء هذه الاجسام المفككة فتترسب الاملاح في المحاليل وتستقر بين هذه الاجزاء وتعمل على تماسكها </a:t>
            </a:r>
            <a:endParaRPr lang="ar-IQ" dirty="0"/>
          </a:p>
          <a:p>
            <a:r>
              <a:rPr lang="ar-SA" dirty="0"/>
              <a:t>وهذا العمل مشابه لعمل مادة الاسمنت مع الرمل والحصى .</a:t>
            </a:r>
            <a:endParaRPr lang="en-US" dirty="0"/>
          </a:p>
          <a:p>
            <a:r>
              <a:rPr lang="ar-SA" dirty="0"/>
              <a:t>وقد يشتق اسم الصخر من نوع المادة اللاحمة كما في الحجر الرملي الحديدي </a:t>
            </a:r>
            <a:r>
              <a:rPr lang="en-US" dirty="0"/>
              <a:t>Ferruginous Sand stone</a:t>
            </a:r>
            <a:r>
              <a:rPr lang="ar-SA" dirty="0"/>
              <a:t> الذي تكون المواد الحديدية هي المواد الرابطة بين دقائق الرمل</a:t>
            </a:r>
            <a:endParaRPr lang="en-US" dirty="0"/>
          </a:p>
        </p:txBody>
      </p:sp>
    </p:spTree>
    <p:extLst>
      <p:ext uri="{BB962C8B-B14F-4D97-AF65-F5344CB8AC3E}">
        <p14:creationId xmlns:p14="http://schemas.microsoft.com/office/powerpoint/2010/main" val="318430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55876"/>
          </a:xfrm>
        </p:spPr>
        <p:txBody>
          <a:bodyPr>
            <a:normAutofit fontScale="90000"/>
          </a:bodyPr>
          <a:lstStyle/>
          <a:p>
            <a:r>
              <a:rPr lang="ar-SA" b="1" dirty="0"/>
              <a:t>الصخور الرسوبية </a:t>
            </a:r>
            <a:r>
              <a:rPr lang="en-US" b="1" dirty="0"/>
              <a:t>Sedimentary Rock</a:t>
            </a:r>
            <a:endParaRPr lang="ar-IQ" dirty="0"/>
          </a:p>
        </p:txBody>
      </p:sp>
      <p:sp>
        <p:nvSpPr>
          <p:cNvPr id="3" name="عنصر نائب للمحتوى 2"/>
          <p:cNvSpPr>
            <a:spLocks noGrp="1"/>
          </p:cNvSpPr>
          <p:nvPr>
            <p:ph idx="1"/>
          </p:nvPr>
        </p:nvSpPr>
        <p:spPr>
          <a:xfrm>
            <a:off x="457200" y="1052736"/>
            <a:ext cx="8229600" cy="5073427"/>
          </a:xfrm>
        </p:spPr>
        <p:txBody>
          <a:bodyPr>
            <a:normAutofit fontScale="70000" lnSpcReduction="20000"/>
          </a:bodyPr>
          <a:lstStyle/>
          <a:p>
            <a:r>
              <a:rPr lang="ar-SA" b="1" u="sng" dirty="0"/>
              <a:t>2- التماسك والتجفيف بالضغط على الراسب </a:t>
            </a:r>
            <a:endParaRPr lang="en-US" b="1" u="sng" dirty="0"/>
          </a:p>
          <a:p>
            <a:r>
              <a:rPr lang="ar-SA" dirty="0"/>
              <a:t>ينتج عن الثقل ال</a:t>
            </a:r>
            <a:r>
              <a:rPr lang="ar-IQ" dirty="0"/>
              <a:t>م</a:t>
            </a:r>
            <a:r>
              <a:rPr lang="ar-SA" dirty="0"/>
              <a:t>تكون من تراكم الرواسب والتي قد يبلغ سمكها مئات الامتار ضغطا على الرواسب السفلى مما يؤدي الى </a:t>
            </a:r>
            <a:endParaRPr lang="ar-IQ" dirty="0"/>
          </a:p>
          <a:p>
            <a:r>
              <a:rPr lang="ar-SA" dirty="0"/>
              <a:t>ضغط الحبيبات </a:t>
            </a:r>
            <a:r>
              <a:rPr lang="ar-IQ" dirty="0"/>
              <a:t>الر</a:t>
            </a:r>
            <a:r>
              <a:rPr lang="ar-SA" dirty="0"/>
              <a:t>اسب </a:t>
            </a:r>
            <a:endParaRPr lang="ar-IQ" dirty="0"/>
          </a:p>
          <a:p>
            <a:r>
              <a:rPr lang="ar-SA" dirty="0"/>
              <a:t>وتقليل الفراغات </a:t>
            </a:r>
            <a:endParaRPr lang="ar-IQ" dirty="0"/>
          </a:p>
          <a:p>
            <a:r>
              <a:rPr lang="ar-SA" dirty="0"/>
              <a:t>وطرد الماء الموجود بين المسامات </a:t>
            </a:r>
            <a:endParaRPr lang="ar-IQ" dirty="0"/>
          </a:p>
          <a:p>
            <a:r>
              <a:rPr lang="ar-SA" dirty="0"/>
              <a:t>وبالتالي تجف هذه الرواسب وتتماسك وتتصلب لتصبح صخرا وهذا النوع من الضغط يسمى بالضغط العمودي او الرأسي </a:t>
            </a:r>
            <a:endParaRPr lang="ar-IQ" dirty="0"/>
          </a:p>
          <a:p>
            <a:r>
              <a:rPr lang="ar-SA" dirty="0"/>
              <a:t>اما الضغوط الجانبية الناتجة عن حركة القشرة الارضية فتساعد في زيادة الضغط على الرواسب ومن ثم زيادة تماسكها وتصلبها</a:t>
            </a:r>
            <a:endParaRPr lang="en-US" dirty="0"/>
          </a:p>
          <a:p>
            <a:r>
              <a:rPr lang="ar-SA" b="1" u="sng" dirty="0"/>
              <a:t>3- التأثير الحراري على الرواسب</a:t>
            </a:r>
            <a:endParaRPr lang="en-US" b="1" u="sng" dirty="0"/>
          </a:p>
          <a:p>
            <a:r>
              <a:rPr lang="ar-SA" dirty="0"/>
              <a:t>مع زيادة العمق تزداد درجة الحرارة للقرب من مركز الارض والذي هو مصدر للحرارة العالية كذلك فأن صعود الصهارة </a:t>
            </a:r>
            <a:r>
              <a:rPr lang="en-US" dirty="0"/>
              <a:t>Magma</a:t>
            </a:r>
            <a:r>
              <a:rPr lang="ar-SA" dirty="0"/>
              <a:t> الى الاعلى يزيد من درجة حرارة الرواسب القري</a:t>
            </a:r>
            <a:r>
              <a:rPr lang="ar-IQ" dirty="0"/>
              <a:t>ب</a:t>
            </a:r>
            <a:r>
              <a:rPr lang="ar-SA" dirty="0"/>
              <a:t>ة والملامسة وبالتالي فالحرارة العالية تزيد من التصلب والتماسك .</a:t>
            </a:r>
            <a:endParaRPr lang="en-US" dirty="0"/>
          </a:p>
          <a:p>
            <a:r>
              <a:rPr lang="ar-SA" dirty="0"/>
              <a:t>ان كل هذه العوامل تزداد مع الزمن لذلك فالعامل الزمني مهم </a:t>
            </a:r>
            <a:endParaRPr lang="ar-IQ" dirty="0"/>
          </a:p>
          <a:p>
            <a:r>
              <a:rPr lang="ar-SA" dirty="0"/>
              <a:t>وبالتالي تزداد صلابة الصخور مع التقدم في بالزمن.</a:t>
            </a:r>
            <a:endParaRPr lang="en-US" dirty="0"/>
          </a:p>
        </p:txBody>
      </p:sp>
    </p:spTree>
    <p:extLst>
      <p:ext uri="{BB962C8B-B14F-4D97-AF65-F5344CB8AC3E}">
        <p14:creationId xmlns:p14="http://schemas.microsoft.com/office/powerpoint/2010/main" val="38222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arn(inVertic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052736"/>
          </a:xfrm>
        </p:spPr>
        <p:txBody>
          <a:bodyPr>
            <a:normAutofit fontScale="90000"/>
          </a:bodyPr>
          <a:lstStyle/>
          <a:p>
            <a:r>
              <a:rPr lang="ar-SA" b="1" dirty="0"/>
              <a:t>خصائص الصخور الرسوبية</a:t>
            </a:r>
            <a:br>
              <a:rPr lang="en-US" dirty="0"/>
            </a:br>
            <a:endParaRPr lang="ar-IQ" dirty="0"/>
          </a:p>
        </p:txBody>
      </p:sp>
      <p:sp>
        <p:nvSpPr>
          <p:cNvPr id="3" name="عنصر نائب للمحتوى 2"/>
          <p:cNvSpPr>
            <a:spLocks noGrp="1"/>
          </p:cNvSpPr>
          <p:nvPr>
            <p:ph idx="1"/>
          </p:nvPr>
        </p:nvSpPr>
        <p:spPr>
          <a:xfrm>
            <a:off x="457200" y="908720"/>
            <a:ext cx="8229600" cy="5217443"/>
          </a:xfrm>
        </p:spPr>
        <p:txBody>
          <a:bodyPr>
            <a:normAutofit fontScale="62500" lnSpcReduction="20000"/>
          </a:bodyPr>
          <a:lstStyle/>
          <a:p>
            <a:r>
              <a:rPr lang="ar-SA" dirty="0"/>
              <a:t>تتميز الصخور الرسوبية عن غيرها بما يلي </a:t>
            </a:r>
            <a:endParaRPr lang="en-US" dirty="0"/>
          </a:p>
          <a:p>
            <a:r>
              <a:rPr lang="ar-SA" b="1" dirty="0"/>
              <a:t>1- الوجود بشكل طبقات (</a:t>
            </a:r>
            <a:r>
              <a:rPr lang="en-US" b="1" dirty="0"/>
              <a:t>Stratification</a:t>
            </a:r>
            <a:r>
              <a:rPr lang="ar-SA" b="1" dirty="0"/>
              <a:t> )</a:t>
            </a:r>
            <a:endParaRPr lang="en-US" dirty="0"/>
          </a:p>
          <a:p>
            <a:r>
              <a:rPr lang="ar-SA" dirty="0"/>
              <a:t>هذه الظاهرة تتميز بها الصخور الرسوبية حيث توجد بشكل طبقات وهذه الطبقات قد تكون مختلفة عن بعضها في </a:t>
            </a:r>
            <a:endParaRPr lang="en-US" dirty="0"/>
          </a:p>
          <a:p>
            <a:r>
              <a:rPr lang="ar-SA" dirty="0"/>
              <a:t>اللون</a:t>
            </a:r>
            <a:endParaRPr lang="en-US" dirty="0"/>
          </a:p>
          <a:p>
            <a:r>
              <a:rPr lang="ar-SA" dirty="0"/>
              <a:t> والسمك </a:t>
            </a:r>
            <a:endParaRPr lang="en-US" dirty="0"/>
          </a:p>
          <a:p>
            <a:r>
              <a:rPr lang="ar-SA" dirty="0"/>
              <a:t>والنسجة </a:t>
            </a:r>
            <a:endParaRPr lang="en-US" dirty="0"/>
          </a:p>
          <a:p>
            <a:r>
              <a:rPr lang="ar-SA" dirty="0"/>
              <a:t>او تكون متشابهة احيانا </a:t>
            </a:r>
            <a:endParaRPr lang="en-US" dirty="0"/>
          </a:p>
          <a:p>
            <a:r>
              <a:rPr lang="ar-SA" dirty="0"/>
              <a:t>وكذلك فهي اما ان تكون افقية او مائلة او مجعدة والسمك يكون متباين</a:t>
            </a:r>
            <a:endParaRPr lang="ar-IQ" dirty="0"/>
          </a:p>
          <a:p>
            <a:r>
              <a:rPr lang="ar-SA" dirty="0"/>
              <a:t> وبعض الرواسب يصعب تمييز الطبقات فيها كما في رواسب الكثبان الرملية او رواسب الثلاجات</a:t>
            </a:r>
            <a:endParaRPr lang="en-US" dirty="0"/>
          </a:p>
          <a:p>
            <a:r>
              <a:rPr lang="ar-SA" b="1" dirty="0"/>
              <a:t>2- احتواء الصخور على المتحجرات (الاحافير) </a:t>
            </a:r>
            <a:r>
              <a:rPr lang="en-US" b="1" dirty="0"/>
              <a:t>Fossils  </a:t>
            </a:r>
            <a:endParaRPr lang="en-US" dirty="0"/>
          </a:p>
          <a:p>
            <a:r>
              <a:rPr lang="ar-SA" dirty="0"/>
              <a:t>وهذه صفة مهمة للصخور الرسوبية والاحافير هي بقايا الكائنات الحية على الصخور وقد تكون كبيرة الحجم (</a:t>
            </a:r>
            <a:r>
              <a:rPr lang="en-US" dirty="0"/>
              <a:t>Macro fossils</a:t>
            </a:r>
            <a:r>
              <a:rPr lang="ar-SA" dirty="0"/>
              <a:t> ) وواضحة وبعضها دقيق الحجم (مجهري) </a:t>
            </a:r>
            <a:r>
              <a:rPr lang="en-US" dirty="0"/>
              <a:t>Micro fossils</a:t>
            </a:r>
            <a:r>
              <a:rPr lang="ar-SA" dirty="0"/>
              <a:t> </a:t>
            </a:r>
            <a:endParaRPr lang="en-US" dirty="0"/>
          </a:p>
          <a:p>
            <a:r>
              <a:rPr lang="ar-SA" dirty="0"/>
              <a:t>والاحافير تستعمل كدالة لدراسة الزمن لتكون الطبقة من خلال طبيعة المتحجرات الموجود في الطبقات والفترات الزمنية التي عاشت فيها احياء هذه المتحجرات.</a:t>
            </a:r>
            <a:endParaRPr lang="en-US" dirty="0"/>
          </a:p>
        </p:txBody>
      </p:sp>
    </p:spTree>
    <p:extLst>
      <p:ext uri="{BB962C8B-B14F-4D97-AF65-F5344CB8AC3E}">
        <p14:creationId xmlns:p14="http://schemas.microsoft.com/office/powerpoint/2010/main" val="270367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ar-IQ" dirty="0"/>
              <a:t>خصائص الصخور الرسوبية</a:t>
            </a:r>
          </a:p>
        </p:txBody>
      </p:sp>
      <p:sp>
        <p:nvSpPr>
          <p:cNvPr id="3" name="عنصر نائب للمحتوى 2"/>
          <p:cNvSpPr>
            <a:spLocks noGrp="1"/>
          </p:cNvSpPr>
          <p:nvPr>
            <p:ph idx="1"/>
          </p:nvPr>
        </p:nvSpPr>
        <p:spPr>
          <a:xfrm>
            <a:off x="457200" y="1052736"/>
            <a:ext cx="8229600" cy="5073427"/>
          </a:xfrm>
        </p:spPr>
        <p:txBody>
          <a:bodyPr>
            <a:normAutofit fontScale="70000" lnSpcReduction="20000"/>
          </a:bodyPr>
          <a:lstStyle/>
          <a:p>
            <a:r>
              <a:rPr lang="ar-SA" b="1" u="sng" dirty="0"/>
              <a:t>3- شكل الحبيبات </a:t>
            </a:r>
            <a:endParaRPr lang="en-US" u="sng" dirty="0"/>
          </a:p>
          <a:p>
            <a:r>
              <a:rPr lang="ar-SA" dirty="0"/>
              <a:t>للصخور الرسوبية اشكال مختلفة فهي اما </a:t>
            </a:r>
            <a:endParaRPr lang="ar-IQ" dirty="0"/>
          </a:p>
          <a:p>
            <a:r>
              <a:rPr lang="ar-SA" dirty="0"/>
              <a:t>اسطوانية</a:t>
            </a:r>
            <a:endParaRPr lang="ar-IQ" dirty="0"/>
          </a:p>
          <a:p>
            <a:r>
              <a:rPr lang="ar-SA" dirty="0"/>
              <a:t> او كروية </a:t>
            </a:r>
            <a:endParaRPr lang="ar-IQ" dirty="0"/>
          </a:p>
          <a:p>
            <a:r>
              <a:rPr lang="ar-SA" dirty="0"/>
              <a:t>او</a:t>
            </a:r>
            <a:r>
              <a:rPr lang="ar-IQ" dirty="0"/>
              <a:t> </a:t>
            </a:r>
            <a:r>
              <a:rPr lang="ar-SA" dirty="0"/>
              <a:t>اجسام غير منتظمة </a:t>
            </a:r>
            <a:r>
              <a:rPr lang="ar-IQ" dirty="0"/>
              <a:t>ذ</a:t>
            </a:r>
            <a:r>
              <a:rPr lang="ar-SA" dirty="0"/>
              <a:t>ات نهايات غير حادة (ملساء) وهذه تنتج بفعل عوامل النقل والتدحرج والاحتكاك بين المواد المنقولة في طريقها الى مكان الترسيب.</a:t>
            </a:r>
            <a:endParaRPr lang="en-US" dirty="0"/>
          </a:p>
          <a:p>
            <a:r>
              <a:rPr lang="ar-SA" b="1" u="sng" dirty="0"/>
              <a:t>4- احتواء الصخور الرسوبية على بعض المواد المعدنية .</a:t>
            </a:r>
            <a:endParaRPr lang="en-US" b="1" u="sng" dirty="0"/>
          </a:p>
          <a:p>
            <a:r>
              <a:rPr lang="ar-SA" dirty="0"/>
              <a:t>الصخور الرسوبية ذات مسامية وهذا المسام تختزن فيها</a:t>
            </a:r>
            <a:endParaRPr lang="ar-IQ" dirty="0"/>
          </a:p>
          <a:p>
            <a:r>
              <a:rPr lang="ar-SA" dirty="0"/>
              <a:t> الغازات الطبيعية ,</a:t>
            </a:r>
            <a:endParaRPr lang="ar-IQ" dirty="0"/>
          </a:p>
          <a:p>
            <a:r>
              <a:rPr lang="ar-SA" dirty="0"/>
              <a:t> البترول , </a:t>
            </a:r>
            <a:endParaRPr lang="ar-IQ" dirty="0"/>
          </a:p>
          <a:p>
            <a:r>
              <a:rPr lang="ar-SA" dirty="0"/>
              <a:t>الماء تحت السطح </a:t>
            </a:r>
            <a:endParaRPr lang="ar-IQ" dirty="0"/>
          </a:p>
          <a:p>
            <a:r>
              <a:rPr lang="ar-SA" dirty="0"/>
              <a:t>والفوسفات</a:t>
            </a:r>
            <a:endParaRPr lang="ar-IQ" dirty="0"/>
          </a:p>
          <a:p>
            <a:r>
              <a:rPr lang="ar-SA" dirty="0"/>
              <a:t> والفحم الحجري يتواجد فقط في الصخور الرسوبية لان هذه المواد منشأها ذو اصل عضوي حيث تتجمع البقايا بعد تحللها في المسامات لتتحول الى مواد كالبترول او الغاز</a:t>
            </a:r>
            <a:endParaRPr lang="ar-IQ" dirty="0"/>
          </a:p>
          <a:p>
            <a:r>
              <a:rPr lang="ar-SA" dirty="0"/>
              <a:t> وكذلك فالفوسفات تنتج عن تجمع وتحلل بقايا العظام للكائنات الحية في مناطق الترسيب.</a:t>
            </a:r>
            <a:endParaRPr lang="en-US" dirty="0"/>
          </a:p>
          <a:p>
            <a:endParaRPr lang="ar-IQ" dirty="0"/>
          </a:p>
        </p:txBody>
      </p:sp>
    </p:spTree>
    <p:extLst>
      <p:ext uri="{BB962C8B-B14F-4D97-AF65-F5344CB8AC3E}">
        <p14:creationId xmlns:p14="http://schemas.microsoft.com/office/powerpoint/2010/main" val="3145292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3543"/>
            <a:ext cx="8229600" cy="908720"/>
          </a:xfrm>
        </p:spPr>
        <p:txBody>
          <a:bodyPr>
            <a:normAutofit fontScale="90000"/>
          </a:bodyPr>
          <a:lstStyle/>
          <a:p>
            <a:r>
              <a:rPr lang="ar-SA" b="1" dirty="0"/>
              <a:t>تصنيف الصخور الرسوبية</a:t>
            </a:r>
            <a:br>
              <a:rPr lang="en-US" dirty="0"/>
            </a:br>
            <a:endParaRPr lang="ar-IQ" dirty="0"/>
          </a:p>
        </p:txBody>
      </p:sp>
      <p:sp>
        <p:nvSpPr>
          <p:cNvPr id="3" name="عنصر نائب للمحتوى 2"/>
          <p:cNvSpPr>
            <a:spLocks noGrp="1"/>
          </p:cNvSpPr>
          <p:nvPr>
            <p:ph idx="1"/>
          </p:nvPr>
        </p:nvSpPr>
        <p:spPr/>
        <p:txBody>
          <a:bodyPr>
            <a:normAutofit fontScale="85000" lnSpcReduction="20000"/>
          </a:bodyPr>
          <a:lstStyle/>
          <a:p>
            <a:r>
              <a:rPr lang="ar-SA" dirty="0"/>
              <a:t>تصنف الصخور الرسوبية تبعا لطريق نشأتها الى الانواع التالية </a:t>
            </a:r>
            <a:endParaRPr lang="en-US" dirty="0"/>
          </a:p>
          <a:p>
            <a:r>
              <a:rPr lang="ar-SA" b="1" u="sng" dirty="0"/>
              <a:t>اولا : الصخور الرسوبية الفتاتية او الميكانيكية </a:t>
            </a:r>
            <a:endParaRPr lang="en-US" u="sng" dirty="0"/>
          </a:p>
          <a:p>
            <a:r>
              <a:rPr lang="ar-SA" dirty="0"/>
              <a:t>وهي الصخور المتكونة من رواسب فتاتية والتي تتفاوت في الحجم فبعض الرواسب كبيرة الحجم مثل الحصى الخشن وبعضها صغير مجهري وحسب الجدول التالي</a:t>
            </a:r>
            <a:endParaRPr lang="en-US" dirty="0"/>
          </a:p>
          <a:p>
            <a:r>
              <a:rPr lang="ar-SA" b="1" dirty="0"/>
              <a:t>  الجلاميد           الجلاميد الصغيرة        الحصى </a:t>
            </a:r>
            <a:endParaRPr lang="ar-IQ" b="1" dirty="0"/>
          </a:p>
          <a:p>
            <a:r>
              <a:rPr lang="ar-SA" b="1" dirty="0"/>
              <a:t>اصغر من256 ملم     64-256 ملم      2- 64 ملم </a:t>
            </a:r>
            <a:endParaRPr lang="ar-IQ" b="1" dirty="0"/>
          </a:p>
          <a:p>
            <a:r>
              <a:rPr lang="ar-IQ" b="1" dirty="0"/>
              <a:t>    الرمل                 الطفح                     الطين</a:t>
            </a:r>
          </a:p>
          <a:p>
            <a:r>
              <a:rPr lang="ar-SA" b="1" dirty="0"/>
              <a:t>   1/16-2 ملم    1/256- 1/ 16 ملم    اصغر من 1/256</a:t>
            </a:r>
            <a:endParaRPr lang="en-US" dirty="0"/>
          </a:p>
          <a:p>
            <a:r>
              <a:rPr lang="ar-SA" sz="4300" b="1" dirty="0"/>
              <a:t>امثلة على صخور رسوبية فتاتية</a:t>
            </a:r>
            <a:endParaRPr lang="en-US" sz="4300" b="1" dirty="0"/>
          </a:p>
          <a:p>
            <a:endParaRPr lang="ar-IQ" dirty="0"/>
          </a:p>
        </p:txBody>
      </p:sp>
    </p:spTree>
    <p:extLst>
      <p:ext uri="{BB962C8B-B14F-4D97-AF65-F5344CB8AC3E}">
        <p14:creationId xmlns:p14="http://schemas.microsoft.com/office/powerpoint/2010/main" val="168505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SA" b="1" dirty="0"/>
              <a:t>تصنيف الصخور الرسوبية</a:t>
            </a:r>
            <a:endParaRPr lang="ar-IQ" dirty="0"/>
          </a:p>
        </p:txBody>
      </p:sp>
      <p:sp>
        <p:nvSpPr>
          <p:cNvPr id="3" name="عنصر نائب للمحتوى 2"/>
          <p:cNvSpPr>
            <a:spLocks noGrp="1"/>
          </p:cNvSpPr>
          <p:nvPr>
            <p:ph idx="1"/>
          </p:nvPr>
        </p:nvSpPr>
        <p:spPr>
          <a:xfrm>
            <a:off x="312057" y="1124744"/>
            <a:ext cx="8229600" cy="5030447"/>
          </a:xfrm>
        </p:spPr>
        <p:txBody>
          <a:bodyPr>
            <a:normAutofit fontScale="85000" lnSpcReduction="20000"/>
          </a:bodyPr>
          <a:lstStyle/>
          <a:p>
            <a:pPr lvl="0"/>
            <a:r>
              <a:rPr lang="ar-IQ" b="1" dirty="0"/>
              <a:t>1- </a:t>
            </a:r>
            <a:r>
              <a:rPr lang="en-US" b="1" dirty="0"/>
              <a:t>Conglomerate</a:t>
            </a:r>
            <a:r>
              <a:rPr lang="ar-SA" b="1" dirty="0"/>
              <a:t> (كونكلوميريت) :</a:t>
            </a:r>
            <a:r>
              <a:rPr lang="ar-SA" dirty="0"/>
              <a:t> وهي صخور مكونة من الجلاميد او الحصى والرمل متماسك مع بعضها والقطع الكبيرة قد</a:t>
            </a:r>
            <a:r>
              <a:rPr lang="ar-IQ" dirty="0"/>
              <a:t> </a:t>
            </a:r>
            <a:r>
              <a:rPr lang="ar-SA" dirty="0"/>
              <a:t>تكون مستديرة الشكل ومتكونة من قطع صخرية او كوارتز وبعضها الاخر تكون القطع الكبيرة ذات نهايات حادة كما في حالة صخور بريشيا </a:t>
            </a:r>
            <a:endParaRPr lang="ar-IQ" dirty="0"/>
          </a:p>
          <a:p>
            <a:pPr lvl="0"/>
            <a:r>
              <a:rPr lang="ar-SA" dirty="0"/>
              <a:t>اما المواد اللاحمة في حالة كونكلو ميريت والبريشيا فهي مترسبات من محاليل مائية وقد تكون</a:t>
            </a:r>
            <a:r>
              <a:rPr lang="ar-IQ" dirty="0"/>
              <a:t>:</a:t>
            </a:r>
            <a:r>
              <a:rPr lang="ar-SA" dirty="0"/>
              <a:t> </a:t>
            </a:r>
            <a:endParaRPr lang="ar-IQ" dirty="0"/>
          </a:p>
          <a:p>
            <a:pPr marL="514350" lvl="0" indent="-514350">
              <a:buFont typeface="+mj-cs"/>
              <a:buAutoNum type="arabic1Minus"/>
            </a:pPr>
            <a:r>
              <a:rPr lang="ar-SA" dirty="0"/>
              <a:t>مركبات للحديد </a:t>
            </a:r>
            <a:endParaRPr lang="ar-IQ" dirty="0"/>
          </a:p>
          <a:p>
            <a:pPr marL="514350" lvl="0" indent="-514350">
              <a:buFont typeface="+mj-cs"/>
              <a:buAutoNum type="arabic1Minus"/>
            </a:pPr>
            <a:r>
              <a:rPr lang="ar-SA" dirty="0"/>
              <a:t>والجبس</a:t>
            </a:r>
            <a:endParaRPr lang="ar-IQ" dirty="0"/>
          </a:p>
          <a:p>
            <a:pPr marL="514350" lvl="0" indent="-514350">
              <a:buFont typeface="+mj-cs"/>
              <a:buAutoNum type="arabic1Minus"/>
            </a:pPr>
            <a:r>
              <a:rPr lang="ar-SA" dirty="0"/>
              <a:t> او السليكا </a:t>
            </a:r>
            <a:endParaRPr lang="ar-IQ" dirty="0"/>
          </a:p>
          <a:p>
            <a:pPr marL="514350" lvl="0" indent="-514350">
              <a:buFont typeface="+mj-cs"/>
              <a:buAutoNum type="arabic1Minus"/>
            </a:pPr>
            <a:r>
              <a:rPr lang="ar-SA" dirty="0"/>
              <a:t>او طين ناعم </a:t>
            </a:r>
            <a:endParaRPr lang="en-US" dirty="0"/>
          </a:p>
          <a:p>
            <a:pPr lvl="0"/>
            <a:r>
              <a:rPr lang="ar-IQ" b="1" dirty="0"/>
              <a:t>2-</a:t>
            </a:r>
            <a:r>
              <a:rPr lang="ar-SA" b="1" dirty="0"/>
              <a:t>رواسب التالوس</a:t>
            </a:r>
            <a:r>
              <a:rPr lang="ar-IQ" b="1" dirty="0"/>
              <a:t> </a:t>
            </a:r>
            <a:r>
              <a:rPr lang="ar-SA" b="1" dirty="0"/>
              <a:t>(</a:t>
            </a:r>
            <a:r>
              <a:rPr lang="en-US" b="1" dirty="0"/>
              <a:t>Talus</a:t>
            </a:r>
            <a:r>
              <a:rPr lang="ar-SA" b="1" dirty="0"/>
              <a:t> ) :</a:t>
            </a:r>
            <a:r>
              <a:rPr lang="ar-SA" dirty="0"/>
              <a:t> وهي عبارة عن رواسب كتلية غير متماسكة تنتج عن تحطم الصخور وذات احجام واشكال مختلفة تتواجد على سفوح الجبال والانحدارات الشديدة بفعل الجاذبية الارضية </a:t>
            </a:r>
            <a:endParaRPr lang="en-US" dirty="0"/>
          </a:p>
          <a:p>
            <a:endParaRPr lang="ar-IQ" dirty="0"/>
          </a:p>
        </p:txBody>
      </p:sp>
    </p:spTree>
    <p:extLst>
      <p:ext uri="{BB962C8B-B14F-4D97-AF65-F5344CB8AC3E}">
        <p14:creationId xmlns:p14="http://schemas.microsoft.com/office/powerpoint/2010/main" val="306244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052736"/>
          </a:xfrm>
        </p:spPr>
        <p:txBody>
          <a:bodyPr>
            <a:normAutofit fontScale="90000"/>
          </a:bodyPr>
          <a:lstStyle/>
          <a:p>
            <a:r>
              <a:rPr lang="ar-IQ" sz="3100" b="1" dirty="0"/>
              <a:t> اولاً :</a:t>
            </a:r>
            <a:r>
              <a:rPr lang="ar-SA" sz="3100" b="1" dirty="0"/>
              <a:t>الصخور النارية </a:t>
            </a:r>
            <a:r>
              <a:rPr lang="en-US" sz="3100" b="1" dirty="0"/>
              <a:t>Igneous Rock</a:t>
            </a:r>
            <a:r>
              <a:rPr lang="ar-SA" sz="3100" b="1" dirty="0"/>
              <a:t> (</a:t>
            </a:r>
            <a:r>
              <a:rPr lang="en-US" sz="3100" b="1" dirty="0"/>
              <a:t>Primary Rock </a:t>
            </a:r>
            <a:r>
              <a:rPr lang="ar-SA" sz="3100" b="1" dirty="0"/>
              <a:t> ) </a:t>
            </a:r>
            <a:br>
              <a:rPr lang="en-US" dirty="0"/>
            </a:br>
            <a:endParaRPr lang="ar-IQ" dirty="0"/>
          </a:p>
        </p:txBody>
      </p:sp>
      <p:sp>
        <p:nvSpPr>
          <p:cNvPr id="3" name="عنصر نائب للمحتوى 2"/>
          <p:cNvSpPr>
            <a:spLocks noGrp="1"/>
          </p:cNvSpPr>
          <p:nvPr>
            <p:ph idx="1"/>
          </p:nvPr>
        </p:nvSpPr>
        <p:spPr>
          <a:xfrm>
            <a:off x="457200" y="476672"/>
            <a:ext cx="8229600" cy="5976664"/>
          </a:xfrm>
        </p:spPr>
        <p:txBody>
          <a:bodyPr>
            <a:normAutofit fontScale="70000" lnSpcReduction="20000"/>
          </a:bodyPr>
          <a:lstStyle/>
          <a:p>
            <a:r>
              <a:rPr lang="ar-SA" dirty="0"/>
              <a:t>وهذه تنشأ من تصلب المادة الصخرية المنصهرة الموجودة في باطن الارض والتي تسمى </a:t>
            </a:r>
            <a:r>
              <a:rPr lang="en-US" dirty="0"/>
              <a:t>Magma </a:t>
            </a:r>
            <a:r>
              <a:rPr lang="ar-SA" dirty="0"/>
              <a:t> (الصهارة) وعند خروج هذا المنصهر الى سطح الارض بواسطة البراكين يطلق عليه </a:t>
            </a:r>
            <a:r>
              <a:rPr lang="en-US" dirty="0"/>
              <a:t>Lava</a:t>
            </a:r>
            <a:r>
              <a:rPr lang="ar-SA" dirty="0"/>
              <a:t> (الحمم البركانية)  , </a:t>
            </a:r>
            <a:endParaRPr lang="ar-IQ" dirty="0"/>
          </a:p>
          <a:p>
            <a:r>
              <a:rPr lang="ar-SA" dirty="0"/>
              <a:t>وتتكون الماكما من مجاميع معقدة من معادن السليكا وتقسم الى قسمين هما</a:t>
            </a:r>
            <a:endParaRPr lang="ar-IQ" dirty="0"/>
          </a:p>
          <a:p>
            <a:r>
              <a:rPr lang="ar-SA" dirty="0"/>
              <a:t> المكونات الثابتة مثل </a:t>
            </a:r>
            <a:r>
              <a:rPr lang="en-US" dirty="0"/>
              <a:t>K ,Na ,Ca ,Mg ,Fe ,Al ,Si ,O </a:t>
            </a:r>
            <a:r>
              <a:rPr lang="ar-SA" dirty="0"/>
              <a:t> </a:t>
            </a:r>
            <a:endParaRPr lang="ar-IQ" dirty="0"/>
          </a:p>
          <a:p>
            <a:r>
              <a:rPr lang="ar-SA" dirty="0"/>
              <a:t>والجزء الاخر هو المكونات المتطايرة مثل  </a:t>
            </a:r>
            <a:r>
              <a:rPr lang="en-US" dirty="0"/>
              <a:t>,S ,F ,Cl , CO</a:t>
            </a:r>
            <a:r>
              <a:rPr lang="en-US" baseline="-25000" dirty="0"/>
              <a:t>2</a:t>
            </a:r>
            <a:r>
              <a:rPr lang="en-US" dirty="0"/>
              <a:t> , N</a:t>
            </a:r>
            <a:r>
              <a:rPr lang="en-US" baseline="-25000" dirty="0"/>
              <a:t>2</a:t>
            </a:r>
            <a:r>
              <a:rPr lang="en-US" dirty="0"/>
              <a:t> ,H</a:t>
            </a:r>
            <a:r>
              <a:rPr lang="en-US" baseline="-25000" dirty="0"/>
              <a:t>2</a:t>
            </a:r>
            <a:r>
              <a:rPr lang="en-US" dirty="0"/>
              <a:t> H</a:t>
            </a:r>
            <a:r>
              <a:rPr lang="en-US" baseline="-25000" dirty="0"/>
              <a:t>2</a:t>
            </a:r>
            <a:r>
              <a:rPr lang="en-US" dirty="0"/>
              <a:t>S</a:t>
            </a:r>
            <a:r>
              <a:rPr lang="ar-SA" dirty="0"/>
              <a:t>  وبخار الماء .</a:t>
            </a:r>
            <a:endParaRPr lang="en-US" dirty="0"/>
          </a:p>
          <a:p>
            <a:r>
              <a:rPr lang="ar-SA" dirty="0"/>
              <a:t> ان غالبية القشرة الارضية تتكون من الصخور النارية واصلها من انجماد الصهارة او الماكما داخل القشرة الارضية او قريبا من سطح الارض</a:t>
            </a:r>
            <a:endParaRPr lang="ar-IQ" dirty="0"/>
          </a:p>
          <a:p>
            <a:r>
              <a:rPr lang="ar-SA" dirty="0"/>
              <a:t> والصهارة اساسا تتكون من </a:t>
            </a:r>
            <a:endParaRPr lang="ar-IQ" dirty="0"/>
          </a:p>
          <a:p>
            <a:r>
              <a:rPr lang="ar-IQ" dirty="0"/>
              <a:t>انصها</a:t>
            </a:r>
            <a:r>
              <a:rPr lang="ar-SA" dirty="0"/>
              <a:t>ر معادن السلكيات وكمية صغيرة من الابخرة والغازات تحت حرارة وضغط كبير جدا وعلى اعماق تتفاوت بين عشرات الى بضع مئات الكيلومترات تحت سطح القشرة الارضية </a:t>
            </a:r>
            <a:endParaRPr lang="ar-IQ" dirty="0"/>
          </a:p>
          <a:p>
            <a:r>
              <a:rPr lang="ar-SA" dirty="0"/>
              <a:t>والصخور النارية توجد عادة في المناطق غير المستقرة المعروفة بالمناطق الحركية في القشرة الارضية وتخرج مادة الصهارة الى السطح من خلال البراكين بصورة مختلفة الشدة . </a:t>
            </a:r>
            <a:endParaRPr lang="ar-IQ" dirty="0"/>
          </a:p>
          <a:p>
            <a:r>
              <a:rPr lang="ar-SA" b="1" dirty="0"/>
              <a:t>وتبعا للأعماق التي توجد بها الصخور النارية بالنسبة لسطح الارض فأنها تصنف الى ثلاثة اقسام :</a:t>
            </a:r>
            <a:endParaRPr lang="en-US" b="1" dirty="0"/>
          </a:p>
        </p:txBody>
      </p:sp>
    </p:spTree>
    <p:extLst>
      <p:ext uri="{BB962C8B-B14F-4D97-AF65-F5344CB8AC3E}">
        <p14:creationId xmlns:p14="http://schemas.microsoft.com/office/powerpoint/2010/main" val="204269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SA" b="1" dirty="0"/>
              <a:t>تصنيف الصخور الرسوبية</a:t>
            </a:r>
            <a:endParaRPr lang="ar-IQ" dirty="0"/>
          </a:p>
        </p:txBody>
      </p:sp>
      <p:sp>
        <p:nvSpPr>
          <p:cNvPr id="3" name="عنصر نائب للمحتوى 2"/>
          <p:cNvSpPr>
            <a:spLocks noGrp="1"/>
          </p:cNvSpPr>
          <p:nvPr>
            <p:ph idx="1"/>
          </p:nvPr>
        </p:nvSpPr>
        <p:spPr>
          <a:xfrm>
            <a:off x="457200" y="908720"/>
            <a:ext cx="8229600" cy="5217443"/>
          </a:xfrm>
        </p:spPr>
        <p:txBody>
          <a:bodyPr>
            <a:normAutofit fontScale="70000" lnSpcReduction="20000"/>
          </a:bodyPr>
          <a:lstStyle/>
          <a:p>
            <a:pPr lvl="0"/>
            <a:r>
              <a:rPr lang="ar-IQ" b="1" dirty="0"/>
              <a:t>3-</a:t>
            </a:r>
            <a:r>
              <a:rPr lang="ar-SA" b="1" dirty="0"/>
              <a:t>حجر الرمل (</a:t>
            </a:r>
            <a:r>
              <a:rPr lang="en-US" b="1" dirty="0"/>
              <a:t>Sand stone</a:t>
            </a:r>
            <a:r>
              <a:rPr lang="ar-SA" b="1" dirty="0"/>
              <a:t> ) :</a:t>
            </a:r>
            <a:r>
              <a:rPr lang="ar-SA" dirty="0"/>
              <a:t> وهي صخور ناتجة عن تماسك حبيبات الرمل بواسطة مادة لاحمة والتي قد تكون </a:t>
            </a:r>
            <a:endParaRPr lang="ar-IQ" dirty="0"/>
          </a:p>
          <a:p>
            <a:pPr marL="514350" lvl="0" indent="-514350">
              <a:buFont typeface="+mj-cs"/>
              <a:buAutoNum type="arabic1Minus"/>
            </a:pPr>
            <a:r>
              <a:rPr lang="ar-SA" dirty="0"/>
              <a:t>سليكا </a:t>
            </a:r>
            <a:endParaRPr lang="ar-IQ" dirty="0"/>
          </a:p>
          <a:p>
            <a:pPr marL="514350" lvl="0" indent="-514350">
              <a:buFont typeface="+mj-cs"/>
              <a:buAutoNum type="arabic1Minus"/>
            </a:pPr>
            <a:r>
              <a:rPr lang="ar-SA" dirty="0"/>
              <a:t>او كربونات الكالسيوم </a:t>
            </a:r>
            <a:endParaRPr lang="ar-IQ" dirty="0"/>
          </a:p>
          <a:p>
            <a:pPr marL="514350" lvl="0" indent="-514350">
              <a:buFont typeface="+mj-cs"/>
              <a:buAutoNum type="arabic1Minus"/>
            </a:pPr>
            <a:r>
              <a:rPr lang="ar-SA" dirty="0"/>
              <a:t>او اكاسيد الحديد </a:t>
            </a:r>
            <a:endParaRPr lang="ar-IQ" dirty="0"/>
          </a:p>
          <a:p>
            <a:pPr marL="514350" lvl="0" indent="-514350">
              <a:buFont typeface="+mj-cs"/>
              <a:buAutoNum type="arabic1Minus"/>
            </a:pPr>
            <a:r>
              <a:rPr lang="ar-SA" dirty="0"/>
              <a:t>او مواد معدنية طينية دقيقة </a:t>
            </a:r>
            <a:endParaRPr lang="en-US" dirty="0"/>
          </a:p>
          <a:p>
            <a:pPr lvl="0"/>
            <a:r>
              <a:rPr lang="ar-IQ" b="1" dirty="0"/>
              <a:t>4-</a:t>
            </a:r>
            <a:r>
              <a:rPr lang="ar-SA" b="1" dirty="0"/>
              <a:t>الصخور الطينية  (</a:t>
            </a:r>
            <a:r>
              <a:rPr lang="en-US" b="1" dirty="0"/>
              <a:t>Argillic stone </a:t>
            </a:r>
            <a:r>
              <a:rPr lang="ar-SA" b="1" dirty="0"/>
              <a:t>) :</a:t>
            </a:r>
            <a:r>
              <a:rPr lang="ar-SA" dirty="0"/>
              <a:t>وهي صخور تتكون من تماسك دقائق الوحل (</a:t>
            </a:r>
            <a:r>
              <a:rPr lang="en-US" dirty="0"/>
              <a:t>Mud</a:t>
            </a:r>
            <a:r>
              <a:rPr lang="ar-SA" dirty="0"/>
              <a:t> ) او الطين (</a:t>
            </a:r>
            <a:r>
              <a:rPr lang="en-US" dirty="0"/>
              <a:t>Clay</a:t>
            </a:r>
            <a:r>
              <a:rPr lang="ar-SA" dirty="0"/>
              <a:t> ) او الدقائق التي يقل قطرها عن 1/16</a:t>
            </a:r>
            <a:r>
              <a:rPr lang="ar-IQ" dirty="0"/>
              <a:t>ملم(</a:t>
            </a:r>
            <a:r>
              <a:rPr lang="en-US" dirty="0"/>
              <a:t>0.062</a:t>
            </a:r>
            <a:r>
              <a:rPr lang="ar-IQ" dirty="0"/>
              <a:t>)</a:t>
            </a:r>
            <a:r>
              <a:rPr lang="ar-SA" dirty="0"/>
              <a:t> والحبيبات هي عبارة عن فتات صخري او معدني والتركيب المعدني لهذه الدقائق هي طين , كوارتز , سليكا , فلدسبار , كربونات الكالسيوم </a:t>
            </a:r>
            <a:endParaRPr lang="ar-IQ" dirty="0"/>
          </a:p>
          <a:p>
            <a:pPr lvl="0"/>
            <a:r>
              <a:rPr lang="ar-SA" dirty="0"/>
              <a:t>وفي حالة زيادة كربونات الكالسيوم في الطين فتسمى الصخور طينية جيرية (</a:t>
            </a:r>
            <a:r>
              <a:rPr lang="en-US" dirty="0"/>
              <a:t>Marl</a:t>
            </a:r>
            <a:r>
              <a:rPr lang="ar-SA" dirty="0"/>
              <a:t> ) هذه التفتتات الطينية ذات نسبة ضئيلة من الماء </a:t>
            </a:r>
            <a:endParaRPr lang="ar-IQ" dirty="0"/>
          </a:p>
          <a:p>
            <a:pPr lvl="0"/>
            <a:r>
              <a:rPr lang="ar-SA" dirty="0"/>
              <a:t>وفي حالة فقدان الماء يتصلب الصخر الى كتل صخرية وتسمى بالصخر الطيني (</a:t>
            </a:r>
            <a:r>
              <a:rPr lang="en-US" dirty="0"/>
              <a:t>Mud stone Or Clay stone </a:t>
            </a:r>
            <a:r>
              <a:rPr lang="ar-SA" dirty="0"/>
              <a:t> ) </a:t>
            </a:r>
            <a:endParaRPr lang="ar-IQ" dirty="0"/>
          </a:p>
          <a:p>
            <a:pPr lvl="0"/>
            <a:r>
              <a:rPr lang="ar-SA" dirty="0"/>
              <a:t>او تتصلب بشكل طبقات رقيقة</a:t>
            </a:r>
            <a:r>
              <a:rPr lang="en-US" dirty="0"/>
              <a:t> </a:t>
            </a:r>
            <a:r>
              <a:rPr lang="ar-SA" dirty="0"/>
              <a:t>او صفائح </a:t>
            </a:r>
            <a:r>
              <a:rPr lang="en-US" dirty="0"/>
              <a:t>Lamina </a:t>
            </a:r>
            <a:r>
              <a:rPr lang="ar-SA" dirty="0"/>
              <a:t> ويسمى بالصخر الطيني الصفائحي او الطفل (</a:t>
            </a:r>
            <a:r>
              <a:rPr lang="en-US" dirty="0"/>
              <a:t>Shale</a:t>
            </a:r>
            <a:r>
              <a:rPr lang="ar-SA" dirty="0"/>
              <a:t>)</a:t>
            </a:r>
            <a:endParaRPr lang="en-US" dirty="0"/>
          </a:p>
          <a:p>
            <a:endParaRPr lang="ar-IQ" dirty="0"/>
          </a:p>
        </p:txBody>
      </p:sp>
    </p:spTree>
    <p:extLst>
      <p:ext uri="{BB962C8B-B14F-4D97-AF65-F5344CB8AC3E}">
        <p14:creationId xmlns:p14="http://schemas.microsoft.com/office/powerpoint/2010/main" val="219632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lstStyle/>
          <a:p>
            <a:r>
              <a:rPr lang="ar-SA" b="1" dirty="0"/>
              <a:t>تصنيف الصخور الرسوبية</a:t>
            </a:r>
            <a:endParaRPr lang="ar-IQ" dirty="0"/>
          </a:p>
        </p:txBody>
      </p:sp>
      <p:sp>
        <p:nvSpPr>
          <p:cNvPr id="3" name="عنصر نائب للمحتوى 2"/>
          <p:cNvSpPr>
            <a:spLocks noGrp="1"/>
          </p:cNvSpPr>
          <p:nvPr>
            <p:ph idx="1"/>
          </p:nvPr>
        </p:nvSpPr>
        <p:spPr/>
        <p:txBody>
          <a:bodyPr>
            <a:normAutofit fontScale="85000" lnSpcReduction="20000"/>
          </a:bodyPr>
          <a:lstStyle/>
          <a:p>
            <a:r>
              <a:rPr lang="ar-SA" b="1" u="sng" dirty="0"/>
              <a:t>ثانيا : الصخور الرسوبية الكيمائية </a:t>
            </a:r>
            <a:r>
              <a:rPr lang="ar-SA" b="1" dirty="0"/>
              <a:t>:</a:t>
            </a:r>
            <a:endParaRPr lang="en-US" dirty="0"/>
          </a:p>
          <a:p>
            <a:r>
              <a:rPr lang="ar-SA" dirty="0"/>
              <a:t>تتكون هذه الصخور من الترسبات للمحاليل المحلية وتراكم المواد المعدنية بعد ترسبها من المحاليل .</a:t>
            </a:r>
            <a:endParaRPr lang="ar-IQ" dirty="0"/>
          </a:p>
          <a:p>
            <a:r>
              <a:rPr lang="ar-SA" dirty="0"/>
              <a:t> والمعدن الذي يكون اقل ذوبانا يترسب اولا اما المعدن الاكثر ذوبانا فيترسب نهائيا بعد ترسب المواد الاخرى </a:t>
            </a:r>
            <a:endParaRPr lang="ar-IQ" dirty="0"/>
          </a:p>
          <a:p>
            <a:r>
              <a:rPr lang="ar-SA" dirty="0"/>
              <a:t>والترسب يحصل كنتيجة لبعض التفاعلات اللاعضوية في المياه وفيما يلي مجموعة من الصخور الرسوبية الكيمائية </a:t>
            </a:r>
            <a:endParaRPr lang="en-US" dirty="0"/>
          </a:p>
          <a:p>
            <a:r>
              <a:rPr lang="ar-SA" b="1" dirty="0"/>
              <a:t>1- الملح </a:t>
            </a:r>
            <a:r>
              <a:rPr lang="en-US" b="1" dirty="0"/>
              <a:t>Salt </a:t>
            </a:r>
            <a:r>
              <a:rPr lang="ar-SA" b="1" dirty="0"/>
              <a:t> او  </a:t>
            </a:r>
            <a:r>
              <a:rPr lang="en-US" b="1" dirty="0"/>
              <a:t>Halite</a:t>
            </a:r>
            <a:r>
              <a:rPr lang="ar-SA" dirty="0"/>
              <a:t>: وهو صخر يتكون على شكل طبقات ذات سمك كبير ومتكونه من بلورات واضحة </a:t>
            </a:r>
            <a:endParaRPr lang="ar-IQ" dirty="0"/>
          </a:p>
          <a:p>
            <a:r>
              <a:rPr lang="ar-SA" dirty="0"/>
              <a:t>والاملاح تلي الجبس في التبلور والترسيب من مياه البحر المتبخرة لذلك تكون في الاعلى تليها تكوينات الجبس والانهايدريت في اسفلها </a:t>
            </a:r>
            <a:endParaRPr lang="en-US" dirty="0"/>
          </a:p>
        </p:txBody>
      </p:sp>
    </p:spTree>
    <p:extLst>
      <p:ext uri="{BB962C8B-B14F-4D97-AF65-F5344CB8AC3E}">
        <p14:creationId xmlns:p14="http://schemas.microsoft.com/office/powerpoint/2010/main" val="2767084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ar-SA" b="1" dirty="0"/>
              <a:t>تصنيف الصخور الرسوبية</a:t>
            </a:r>
            <a:endParaRPr lang="ar-IQ" dirty="0"/>
          </a:p>
        </p:txBody>
      </p:sp>
      <p:sp>
        <p:nvSpPr>
          <p:cNvPr id="3" name="عنصر نائب للمحتوى 2"/>
          <p:cNvSpPr>
            <a:spLocks noGrp="1"/>
          </p:cNvSpPr>
          <p:nvPr>
            <p:ph idx="1"/>
          </p:nvPr>
        </p:nvSpPr>
        <p:spPr/>
        <p:txBody>
          <a:bodyPr>
            <a:normAutofit fontScale="85000" lnSpcReduction="20000"/>
          </a:bodyPr>
          <a:lstStyle/>
          <a:p>
            <a:r>
              <a:rPr lang="ar-SA" b="1" dirty="0"/>
              <a:t>2- الجبس </a:t>
            </a:r>
            <a:r>
              <a:rPr lang="en-US" b="1" dirty="0"/>
              <a:t>Gypsum   </a:t>
            </a:r>
            <a:r>
              <a:rPr lang="ar-SA" b="1" dirty="0"/>
              <a:t>:</a:t>
            </a:r>
            <a:r>
              <a:rPr lang="ar-SA" dirty="0"/>
              <a:t> وينتج عن ترسب محاليل البحر بشكل طبقات ويتواجد في الغالب مع طبقات الملح او طبقات الجير </a:t>
            </a:r>
            <a:endParaRPr lang="en-US" dirty="0"/>
          </a:p>
          <a:p>
            <a:r>
              <a:rPr lang="ar-SA" b="1" dirty="0"/>
              <a:t>3- الانهايدريت  </a:t>
            </a:r>
            <a:r>
              <a:rPr lang="en-US" b="1" dirty="0"/>
              <a:t>Anhydrite </a:t>
            </a:r>
            <a:r>
              <a:rPr lang="ar-SA" b="1" dirty="0"/>
              <a:t>:</a:t>
            </a:r>
            <a:r>
              <a:rPr lang="ar-SA" dirty="0"/>
              <a:t> وهو يتبع الجبس في الترسيب والتكوين وبشكل طبقات مشابهة للجبس وقد تتواجد معا اضافة الى الرواسب الملحية </a:t>
            </a:r>
            <a:endParaRPr lang="en-US" dirty="0"/>
          </a:p>
          <a:p>
            <a:r>
              <a:rPr lang="ar-SA" b="1" dirty="0"/>
              <a:t>4- الصخور الجيرية  </a:t>
            </a:r>
            <a:r>
              <a:rPr lang="en-US" b="1" dirty="0"/>
              <a:t>Lime stone </a:t>
            </a:r>
            <a:r>
              <a:rPr lang="ar-SA" b="1" dirty="0"/>
              <a:t>:</a:t>
            </a:r>
            <a:r>
              <a:rPr lang="ar-SA" dirty="0"/>
              <a:t> ويتكون من ترسب مياه البحر الحاوية على مادة </a:t>
            </a:r>
            <a:r>
              <a:rPr lang="ar-SA" dirty="0" err="1"/>
              <a:t>كاربونات</a:t>
            </a:r>
            <a:r>
              <a:rPr lang="ar-SA" dirty="0"/>
              <a:t> الكالسيوم الذائبة وكذلك توجد اشكال اخرى في ترسبات الجير وهي ترسبات (</a:t>
            </a:r>
            <a:r>
              <a:rPr lang="en-US" dirty="0"/>
              <a:t> Stalactite</a:t>
            </a:r>
            <a:r>
              <a:rPr lang="ar-SA" dirty="0"/>
              <a:t>) وهي اعمدة جيرية مدلاه من سقوف الكهوف </a:t>
            </a:r>
            <a:endParaRPr lang="ar-IQ" dirty="0"/>
          </a:p>
          <a:p>
            <a:r>
              <a:rPr lang="ar-SA" dirty="0"/>
              <a:t>وكذلك رواسب (</a:t>
            </a:r>
            <a:r>
              <a:rPr lang="en-US" dirty="0" err="1"/>
              <a:t>Stlagmite</a:t>
            </a:r>
            <a:r>
              <a:rPr lang="ar-SA" dirty="0"/>
              <a:t> ) وهي اعمدة تنشأ من ارضية الكهوف وبشكل </a:t>
            </a:r>
            <a:r>
              <a:rPr lang="ar-SA" dirty="0" err="1"/>
              <a:t>كاربونات</a:t>
            </a:r>
            <a:r>
              <a:rPr lang="ar-SA" dirty="0"/>
              <a:t>  كالسيوم متبلورة . وقد يترسب الحجر الجيري بشكل حبيبات صغيرة لا</a:t>
            </a:r>
            <a:r>
              <a:rPr lang="ar-IQ" dirty="0"/>
              <a:t> </a:t>
            </a:r>
            <a:r>
              <a:rPr lang="ar-SA" dirty="0"/>
              <a:t>يزيد قطرها عن 2 ملم </a:t>
            </a:r>
            <a:endParaRPr lang="en-US" dirty="0"/>
          </a:p>
        </p:txBody>
      </p:sp>
    </p:spTree>
    <p:extLst>
      <p:ext uri="{BB962C8B-B14F-4D97-AF65-F5344CB8AC3E}">
        <p14:creationId xmlns:p14="http://schemas.microsoft.com/office/powerpoint/2010/main" val="299524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تصنيف الصخور الرسوبية</a:t>
            </a:r>
            <a:endParaRPr lang="ar-IQ" dirty="0"/>
          </a:p>
        </p:txBody>
      </p:sp>
      <p:sp>
        <p:nvSpPr>
          <p:cNvPr id="3" name="عنصر نائب للمحتوى 2"/>
          <p:cNvSpPr>
            <a:spLocks noGrp="1"/>
          </p:cNvSpPr>
          <p:nvPr>
            <p:ph idx="1"/>
          </p:nvPr>
        </p:nvSpPr>
        <p:spPr/>
        <p:txBody>
          <a:bodyPr/>
          <a:lstStyle/>
          <a:p>
            <a:r>
              <a:rPr lang="ar-SA" b="1" dirty="0"/>
              <a:t>5- الرواسب الكيمائية السيلكاتية </a:t>
            </a:r>
            <a:r>
              <a:rPr lang="en-US" b="1" dirty="0"/>
              <a:t>Siliceous Sinter  </a:t>
            </a:r>
            <a:r>
              <a:rPr lang="ar-SA" dirty="0"/>
              <a:t>: وهي ترسبات من ثاني اوكسيد السيلكون تتكون في مناطق الينابيع المعدنية الحارة </a:t>
            </a:r>
            <a:endParaRPr lang="ar-IQ" dirty="0"/>
          </a:p>
          <a:p>
            <a:r>
              <a:rPr lang="ar-SA" dirty="0"/>
              <a:t>هذه الصخور السيلكاتية تتكون من حبيبات مجهرية متبلورة او غير متبلورة وبشكل كرات او طبقات رقيقة </a:t>
            </a:r>
            <a:endParaRPr lang="en-US" dirty="0"/>
          </a:p>
          <a:p>
            <a:r>
              <a:rPr lang="ar-SA" b="1" dirty="0"/>
              <a:t>6- الدولمايت </a:t>
            </a:r>
            <a:r>
              <a:rPr lang="en-US" b="1" dirty="0"/>
              <a:t>Dolomites</a:t>
            </a:r>
            <a:r>
              <a:rPr lang="en-US" dirty="0"/>
              <a:t>  </a:t>
            </a:r>
            <a:r>
              <a:rPr lang="ar-SA" dirty="0"/>
              <a:t>: وهي اثقل واصلب من </a:t>
            </a:r>
            <a:r>
              <a:rPr lang="en-US" dirty="0"/>
              <a:t>lime stone </a:t>
            </a:r>
            <a:r>
              <a:rPr lang="ar-SA" dirty="0"/>
              <a:t> وتفاعلها مع الحامض اقل من الصخر الجيري وتمتاز باحتوائها على ال </a:t>
            </a:r>
            <a:r>
              <a:rPr lang="en-US" dirty="0"/>
              <a:t>Mg </a:t>
            </a:r>
          </a:p>
          <a:p>
            <a:endParaRPr lang="ar-IQ" dirty="0"/>
          </a:p>
        </p:txBody>
      </p:sp>
    </p:spTree>
    <p:extLst>
      <p:ext uri="{BB962C8B-B14F-4D97-AF65-F5344CB8AC3E}">
        <p14:creationId xmlns:p14="http://schemas.microsoft.com/office/powerpoint/2010/main" val="86788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ar-SA" b="1" dirty="0"/>
              <a:t>تصنيف الصخور الرسوبية</a:t>
            </a:r>
            <a:endParaRPr lang="ar-IQ" dirty="0"/>
          </a:p>
        </p:txBody>
      </p:sp>
      <p:sp>
        <p:nvSpPr>
          <p:cNvPr id="3" name="عنصر نائب للمحتوى 2"/>
          <p:cNvSpPr>
            <a:spLocks noGrp="1"/>
          </p:cNvSpPr>
          <p:nvPr>
            <p:ph idx="1"/>
          </p:nvPr>
        </p:nvSpPr>
        <p:spPr>
          <a:xfrm>
            <a:off x="457200" y="1124744"/>
            <a:ext cx="8229600" cy="5001419"/>
          </a:xfrm>
        </p:spPr>
        <p:txBody>
          <a:bodyPr>
            <a:normAutofit fontScale="85000" lnSpcReduction="20000"/>
          </a:bodyPr>
          <a:lstStyle/>
          <a:p>
            <a:r>
              <a:rPr lang="ar-SA" b="1" u="sng" dirty="0"/>
              <a:t>ثالثا : الصخور الرسوبية العضوية </a:t>
            </a:r>
            <a:endParaRPr lang="en-US" u="sng" dirty="0"/>
          </a:p>
          <a:p>
            <a:r>
              <a:rPr lang="ar-SA" dirty="0"/>
              <a:t>وهي الصخور المتكونة من الرواسب العضوية لأصداف وافرازات الحي</a:t>
            </a:r>
            <a:r>
              <a:rPr lang="ar-IQ" dirty="0" err="1"/>
              <a:t>وا</a:t>
            </a:r>
            <a:r>
              <a:rPr lang="ar-SA" dirty="0"/>
              <a:t>نات البحرية او من الترسبات النباتية ,</a:t>
            </a:r>
            <a:endParaRPr lang="ar-IQ" dirty="0"/>
          </a:p>
          <a:p>
            <a:r>
              <a:rPr lang="ar-SA" sz="3600" b="1" dirty="0"/>
              <a:t> وتشمل الانواع  الاتية</a:t>
            </a:r>
            <a:endParaRPr lang="en-US" sz="3600" b="1" dirty="0"/>
          </a:p>
          <a:p>
            <a:r>
              <a:rPr lang="ar-SA" b="1" dirty="0"/>
              <a:t>1- الحجر الجيري العضوي </a:t>
            </a:r>
            <a:r>
              <a:rPr lang="en-US" b="1" dirty="0"/>
              <a:t>Organic lime stone</a:t>
            </a:r>
            <a:r>
              <a:rPr lang="ar-SA" b="1" dirty="0"/>
              <a:t> :</a:t>
            </a:r>
            <a:r>
              <a:rPr lang="ar-SA" dirty="0"/>
              <a:t>  وهو صخر جيري كثير الانتشار في الارض ويتكون بسبب استخلاص مادة </a:t>
            </a:r>
            <a:r>
              <a:rPr lang="en-US" dirty="0"/>
              <a:t>CaCo3</a:t>
            </a:r>
            <a:r>
              <a:rPr lang="ar-SA" dirty="0"/>
              <a:t> من مياه البحر من خلال الكائنات الحية في البحار </a:t>
            </a:r>
            <a:endParaRPr lang="ar-IQ" dirty="0"/>
          </a:p>
          <a:p>
            <a:r>
              <a:rPr lang="ar-SA" dirty="0"/>
              <a:t>وتتحول بعد موت هذه الاحياء وتجمعها في قاع البحر بشكل رواسب جيرية تزداد مع الزمن</a:t>
            </a:r>
            <a:endParaRPr lang="ar-IQ" dirty="0"/>
          </a:p>
          <a:p>
            <a:r>
              <a:rPr lang="ar-SA" dirty="0"/>
              <a:t> وتتحول </a:t>
            </a:r>
            <a:r>
              <a:rPr lang="ar-IQ" dirty="0" err="1"/>
              <a:t>ب</a:t>
            </a:r>
            <a:r>
              <a:rPr lang="ar-SA" dirty="0"/>
              <a:t>الضغط والترسيب لمواد اخرى معها لتكون الصخور الجيرية العضوية الصلبة </a:t>
            </a:r>
            <a:endParaRPr lang="ar-IQ" dirty="0"/>
          </a:p>
          <a:p>
            <a:r>
              <a:rPr lang="ar-SA" dirty="0"/>
              <a:t>وامثلة هذه الصخور هو الصخر الجيري الصدفي (</a:t>
            </a:r>
            <a:r>
              <a:rPr lang="en-US" dirty="0"/>
              <a:t> ( Shelly lime stone</a:t>
            </a:r>
            <a:r>
              <a:rPr lang="ar-SA" dirty="0"/>
              <a:t>والذي يتكون من اصداف الكائنات البحرية الصدفية (المحار)</a:t>
            </a:r>
            <a:endParaRPr lang="en-US" dirty="0"/>
          </a:p>
        </p:txBody>
      </p:sp>
    </p:spTree>
    <p:extLst>
      <p:ext uri="{BB962C8B-B14F-4D97-AF65-F5344CB8AC3E}">
        <p14:creationId xmlns:p14="http://schemas.microsoft.com/office/powerpoint/2010/main" val="304711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تصنيف الصخور الرسوبية</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b="1" dirty="0"/>
              <a:t>2</a:t>
            </a:r>
            <a:r>
              <a:rPr lang="ar-SA" b="1" dirty="0"/>
              <a:t>- الطباشير </a:t>
            </a:r>
            <a:r>
              <a:rPr lang="en-US" b="1" dirty="0"/>
              <a:t>Chalk</a:t>
            </a:r>
            <a:r>
              <a:rPr lang="ar-SA" dirty="0"/>
              <a:t> :  وهو احد انواع الصخور الجيرية ويمتاز ببياضه الناصع وقلة صلادته</a:t>
            </a:r>
            <a:r>
              <a:rPr lang="ar-IQ" dirty="0"/>
              <a:t> </a:t>
            </a:r>
          </a:p>
          <a:p>
            <a:r>
              <a:rPr lang="ar-SA" dirty="0"/>
              <a:t>وهو مكون من ذرات دقيقة اغلبها اصداف ح</a:t>
            </a:r>
            <a:r>
              <a:rPr lang="ar-IQ" dirty="0" err="1"/>
              <a:t>يوا</a:t>
            </a:r>
            <a:r>
              <a:rPr lang="ar-SA" dirty="0"/>
              <a:t>نات بحرية وحيدة الخلية ممزوجة مع ذرات دقيقة من الطين الحجري .</a:t>
            </a:r>
            <a:endParaRPr lang="en-US" dirty="0"/>
          </a:p>
          <a:p>
            <a:r>
              <a:rPr lang="ar-SA" b="1" dirty="0"/>
              <a:t>3- صخور الفوسفات </a:t>
            </a:r>
            <a:r>
              <a:rPr lang="en-US" b="1" dirty="0"/>
              <a:t>Phosphate Rock</a:t>
            </a:r>
            <a:r>
              <a:rPr lang="ar-SA" b="1" dirty="0"/>
              <a:t> :</a:t>
            </a:r>
            <a:r>
              <a:rPr lang="ar-SA" dirty="0"/>
              <a:t> </a:t>
            </a:r>
            <a:endParaRPr lang="ar-IQ" dirty="0"/>
          </a:p>
          <a:p>
            <a:r>
              <a:rPr lang="ar-SA" dirty="0"/>
              <a:t> المكون الرئيسي لهذا الصخر هو فوسفات الكالسيوم ويتكون من تراكم عظام الحي</a:t>
            </a:r>
            <a:r>
              <a:rPr lang="ar-IQ" dirty="0" err="1"/>
              <a:t>وا</a:t>
            </a:r>
            <a:r>
              <a:rPr lang="ar-SA" dirty="0"/>
              <a:t>نات الفقرية البحرية والبرية وتتحول بمرور الوقت الى فوسفات الكالسيوم (60 % من عظام الحي</a:t>
            </a:r>
            <a:r>
              <a:rPr lang="ar-IQ" dirty="0" err="1"/>
              <a:t>وا</a:t>
            </a:r>
            <a:r>
              <a:rPr lang="ar-SA" dirty="0"/>
              <a:t>نات البحرية هي فوسفات الكالسيوم) </a:t>
            </a:r>
            <a:endParaRPr lang="ar-IQ" dirty="0"/>
          </a:p>
          <a:p>
            <a:r>
              <a:rPr lang="ar-SA" dirty="0"/>
              <a:t>وتوجد في شكل طبقات لصخر الفوسفات في الجزء الغربي من القطر العراقي . </a:t>
            </a:r>
            <a:endParaRPr lang="ar-IQ" dirty="0"/>
          </a:p>
          <a:p>
            <a:r>
              <a:rPr lang="ar-SA" dirty="0"/>
              <a:t>وهذه الطبقات من الرواسب تمر مع الزمن بعمليات تركيز عن طريق الاذابة للفوسفات التي</a:t>
            </a:r>
            <a:r>
              <a:rPr lang="ar-IQ" dirty="0"/>
              <a:t> </a:t>
            </a:r>
            <a:r>
              <a:rPr lang="ar-SA" dirty="0"/>
              <a:t>هي ذات اذابة اكبر من الفوسفات </a:t>
            </a:r>
            <a:endParaRPr lang="ar-IQ" dirty="0"/>
          </a:p>
        </p:txBody>
      </p:sp>
    </p:spTree>
    <p:extLst>
      <p:ext uri="{BB962C8B-B14F-4D97-AF65-F5344CB8AC3E}">
        <p14:creationId xmlns:p14="http://schemas.microsoft.com/office/powerpoint/2010/main" val="403890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تصنيف الصخور الرسوبية</a:t>
            </a:r>
            <a:endParaRPr lang="ar-IQ" dirty="0"/>
          </a:p>
        </p:txBody>
      </p:sp>
      <p:sp>
        <p:nvSpPr>
          <p:cNvPr id="3" name="عنصر نائب للمحتوى 2"/>
          <p:cNvSpPr>
            <a:spLocks noGrp="1"/>
          </p:cNvSpPr>
          <p:nvPr>
            <p:ph idx="1"/>
          </p:nvPr>
        </p:nvSpPr>
        <p:spPr/>
        <p:txBody>
          <a:bodyPr>
            <a:normAutofit fontScale="92500" lnSpcReduction="20000"/>
          </a:bodyPr>
          <a:lstStyle/>
          <a:p>
            <a:pPr lvl="0"/>
            <a:r>
              <a:rPr lang="ar-IQ" b="1" dirty="0"/>
              <a:t>5-</a:t>
            </a:r>
            <a:r>
              <a:rPr lang="ar-SA" b="1" dirty="0"/>
              <a:t>الفحم الحجري والرواسب الفحمية :</a:t>
            </a:r>
            <a:r>
              <a:rPr lang="ar-SA" dirty="0"/>
              <a:t> </a:t>
            </a:r>
            <a:endParaRPr lang="ar-IQ" dirty="0"/>
          </a:p>
          <a:p>
            <a:pPr lvl="0"/>
            <a:r>
              <a:rPr lang="ar-SA" dirty="0"/>
              <a:t>وهي رواسب ذات اصل عضوي نباتي ترسبت في ظروف خاصة كالمستنقعات من خلال التحلل والتفحم فالمادة المعروفة بال </a:t>
            </a:r>
            <a:r>
              <a:rPr lang="en-US" dirty="0"/>
              <a:t>Peat</a:t>
            </a:r>
            <a:r>
              <a:rPr lang="ar-SA" dirty="0"/>
              <a:t> ذات نسبة كاربون عالية تزيد عن 60% </a:t>
            </a:r>
            <a:endParaRPr lang="en-US" dirty="0"/>
          </a:p>
          <a:p>
            <a:pPr lvl="0"/>
            <a:r>
              <a:rPr lang="ar-SA" dirty="0"/>
              <a:t>فعند ترسبها وانضغاطها تتحول الى رواسب فحمية </a:t>
            </a:r>
            <a:endParaRPr lang="ar-IQ" dirty="0"/>
          </a:p>
          <a:p>
            <a:pPr lvl="0"/>
            <a:r>
              <a:rPr lang="ar-SA" dirty="0"/>
              <a:t>وهذه الرواسب مختلفة في نسبة الكاربون فتصل في </a:t>
            </a:r>
            <a:r>
              <a:rPr lang="en-US" dirty="0"/>
              <a:t>lignite </a:t>
            </a:r>
            <a:r>
              <a:rPr lang="ar-SA" dirty="0"/>
              <a:t> (الفحم الكا</a:t>
            </a:r>
            <a:r>
              <a:rPr lang="ar-IQ" dirty="0"/>
              <a:t>ذ</a:t>
            </a:r>
            <a:r>
              <a:rPr lang="ar-SA" dirty="0"/>
              <a:t>ب) الى 55-75% كاربون وتوجد في طبقات  صخور  العصور الجيولوجية الحديثة ,</a:t>
            </a:r>
            <a:endParaRPr lang="ar-IQ" dirty="0"/>
          </a:p>
          <a:p>
            <a:pPr lvl="0"/>
            <a:r>
              <a:rPr lang="ar-SA" dirty="0"/>
              <a:t> اما الفحم الحجري (</a:t>
            </a:r>
            <a:r>
              <a:rPr lang="en-US" dirty="0"/>
              <a:t>Anthracite</a:t>
            </a:r>
            <a:r>
              <a:rPr lang="ar-SA" dirty="0"/>
              <a:t> ) فهو صخر صلد حالك السواد ذو نسبة كاربون75-90% .</a:t>
            </a:r>
            <a:endParaRPr lang="en-US" dirty="0"/>
          </a:p>
          <a:p>
            <a:endParaRPr lang="ar-IQ" dirty="0"/>
          </a:p>
        </p:txBody>
      </p:sp>
    </p:spTree>
    <p:extLst>
      <p:ext uri="{BB962C8B-B14F-4D97-AF65-F5344CB8AC3E}">
        <p14:creationId xmlns:p14="http://schemas.microsoft.com/office/powerpoint/2010/main" val="277840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SA" b="1" dirty="0"/>
              <a:t>الصخور المتحولة </a:t>
            </a:r>
            <a:r>
              <a:rPr lang="en-US" b="1" dirty="0"/>
              <a:t>Metamorphic Rock</a:t>
            </a:r>
            <a:endParaRPr lang="en-US" dirty="0"/>
          </a:p>
        </p:txBody>
      </p:sp>
      <p:sp>
        <p:nvSpPr>
          <p:cNvPr id="3" name="عنصر نائب للمحتوى 2"/>
          <p:cNvSpPr>
            <a:spLocks noGrp="1"/>
          </p:cNvSpPr>
          <p:nvPr>
            <p:ph idx="1"/>
          </p:nvPr>
        </p:nvSpPr>
        <p:spPr>
          <a:xfrm>
            <a:off x="395536" y="908720"/>
            <a:ext cx="8229600" cy="5246043"/>
          </a:xfrm>
        </p:spPr>
        <p:txBody>
          <a:bodyPr>
            <a:normAutofit fontScale="77500" lnSpcReduction="20000"/>
          </a:bodyPr>
          <a:lstStyle/>
          <a:p>
            <a:r>
              <a:rPr lang="ar-SA" dirty="0" err="1"/>
              <a:t>جا</a:t>
            </a:r>
            <a:r>
              <a:rPr lang="ar-IQ" dirty="0"/>
              <a:t>ء</a:t>
            </a:r>
            <a:r>
              <a:rPr lang="ar-SA" dirty="0"/>
              <a:t>ت تسمية هذه الصخور من عملية التحول  </a:t>
            </a:r>
            <a:r>
              <a:rPr lang="en-US" dirty="0"/>
              <a:t>Metamorphism</a:t>
            </a:r>
            <a:r>
              <a:rPr lang="ar-SA" dirty="0"/>
              <a:t> والتي هي التغيير في تركيب المعادن ونسيج الصخور في القشرة الارضية بسبب </a:t>
            </a:r>
            <a:r>
              <a:rPr lang="en-US" dirty="0"/>
              <a:t> </a:t>
            </a:r>
          </a:p>
          <a:p>
            <a:r>
              <a:rPr lang="ar-SA" dirty="0"/>
              <a:t>الارتفاع في درجات الحرارة </a:t>
            </a:r>
            <a:endParaRPr lang="en-US" dirty="0"/>
          </a:p>
          <a:p>
            <a:r>
              <a:rPr lang="ar-SA" dirty="0"/>
              <a:t>والضغط العالي </a:t>
            </a:r>
            <a:endParaRPr lang="en-US" dirty="0"/>
          </a:p>
          <a:p>
            <a:r>
              <a:rPr lang="ar-SA" dirty="0"/>
              <a:t>او كلاهما ,</a:t>
            </a:r>
            <a:endParaRPr lang="ar-IQ" dirty="0"/>
          </a:p>
          <a:p>
            <a:r>
              <a:rPr lang="ar-SA" dirty="0"/>
              <a:t> وقد يشترك مع الضغط والحرارة عوامل كيميائية </a:t>
            </a:r>
            <a:endParaRPr lang="ar-IQ" dirty="0"/>
          </a:p>
          <a:p>
            <a:r>
              <a:rPr lang="ar-SA" dirty="0"/>
              <a:t>ان هذه العملية موجودة وتؤثر في كل انواع الصخور نارية او رسوبية او متحولة </a:t>
            </a:r>
            <a:endParaRPr lang="ar-IQ" dirty="0"/>
          </a:p>
          <a:p>
            <a:r>
              <a:rPr lang="ar-SA" dirty="0"/>
              <a:t>فتعمل على تغيير صفاته الظاهرية والداخلية </a:t>
            </a:r>
            <a:endParaRPr lang="ar-IQ" dirty="0"/>
          </a:p>
          <a:p>
            <a:r>
              <a:rPr lang="ar-SA" dirty="0"/>
              <a:t>والصخور الجديدة الناتجة عن هذه العملية تكون مختلفة عن الصخور الاصلية </a:t>
            </a:r>
            <a:endParaRPr lang="ar-IQ" dirty="0"/>
          </a:p>
          <a:p>
            <a:r>
              <a:rPr lang="ar-SA" dirty="0"/>
              <a:t>فالصخر الناري ذو النسيج البلوري المتبعثر يتحول الى صخر ذو بلورات مرتبة في صفوف متوازية </a:t>
            </a:r>
            <a:endParaRPr lang="ar-IQ" dirty="0"/>
          </a:p>
          <a:p>
            <a:r>
              <a:rPr lang="ar-SA" dirty="0"/>
              <a:t>وكذلك فالصخر الرسوبي يصبح اشد صلابة واكثر تبلورا . </a:t>
            </a:r>
            <a:endParaRPr lang="ar-IQ" dirty="0"/>
          </a:p>
        </p:txBody>
      </p:sp>
    </p:spTree>
    <p:extLst>
      <p:ext uri="{BB962C8B-B14F-4D97-AF65-F5344CB8AC3E}">
        <p14:creationId xmlns:p14="http://schemas.microsoft.com/office/powerpoint/2010/main" val="212022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الصخور المتحولة </a:t>
            </a:r>
            <a:r>
              <a:rPr lang="en-US" b="1" dirty="0"/>
              <a:t>Metamorphic Rock</a:t>
            </a:r>
            <a:endParaRPr lang="en-US" dirty="0"/>
          </a:p>
        </p:txBody>
      </p:sp>
      <p:sp>
        <p:nvSpPr>
          <p:cNvPr id="3" name="عنصر نائب للمحتوى 2"/>
          <p:cNvSpPr>
            <a:spLocks noGrp="1"/>
          </p:cNvSpPr>
          <p:nvPr>
            <p:ph idx="1"/>
          </p:nvPr>
        </p:nvSpPr>
        <p:spPr>
          <a:xfrm>
            <a:off x="457200" y="1340768"/>
            <a:ext cx="8229600" cy="4785395"/>
          </a:xfrm>
        </p:spPr>
        <p:txBody>
          <a:bodyPr>
            <a:normAutofit fontScale="85000" lnSpcReduction="10000"/>
          </a:bodyPr>
          <a:lstStyle/>
          <a:p>
            <a:r>
              <a:rPr lang="ar-SA" dirty="0"/>
              <a:t>ان مراحل عملية التحول تختلف في الصخور النارية عن  الرسوبية بسبب الاختلاف في هذه الصخور بالتأثر بالعمليات الناتجة عن الارتفاع في الحرارة والضغط وهذا الاختلاف يرتبط بوجود او عدم وجود الماء </a:t>
            </a:r>
            <a:endParaRPr lang="ar-IQ" dirty="0"/>
          </a:p>
          <a:p>
            <a:r>
              <a:rPr lang="ar-SA" dirty="0"/>
              <a:t>ففي حالة الصخور الرسوبية والتي تمتاز بوجود مسامات بين حبيبات الصخور والتي تكون مملؤة بالمحاليل التي تسرع من التحولات الكيمائية</a:t>
            </a:r>
            <a:endParaRPr lang="ar-IQ" dirty="0"/>
          </a:p>
          <a:p>
            <a:r>
              <a:rPr lang="ar-SA" dirty="0"/>
              <a:t>اما في الصخور النارية فالمسامية قليلة والفراغات صغيرة وقد تحوي على كمية قليلة من المحاليل( الماء) لذلك فهذا النوع من الصخور يحتاج الى حرارة وضغط اعلى بكثير من الصخور الرسوبية لتتحول الى صخور متحولة ,</a:t>
            </a:r>
            <a:endParaRPr lang="ar-IQ" dirty="0"/>
          </a:p>
          <a:p>
            <a:r>
              <a:rPr lang="ar-SA" dirty="0"/>
              <a:t> ان عملية التحول تؤدي الى ازالة الاحافير ( المتحجرات ) التي تحويها الصخور وبالتالي يصعب تقدير اعمار الصخور المتحولة بصورة دقيقة لقلة او انعدام المتحجرات</a:t>
            </a:r>
            <a:endParaRPr lang="ar-IQ" dirty="0"/>
          </a:p>
        </p:txBody>
      </p:sp>
    </p:spTree>
    <p:extLst>
      <p:ext uri="{BB962C8B-B14F-4D97-AF65-F5344CB8AC3E}">
        <p14:creationId xmlns:p14="http://schemas.microsoft.com/office/powerpoint/2010/main" val="80154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الصخور المتحولة </a:t>
            </a:r>
            <a:r>
              <a:rPr lang="en-US" b="1" dirty="0"/>
              <a:t>Metamorphic Rock</a:t>
            </a:r>
            <a:endParaRPr lang="en-US" dirty="0"/>
          </a:p>
        </p:txBody>
      </p:sp>
      <p:sp>
        <p:nvSpPr>
          <p:cNvPr id="3" name="عنصر نائب للمحتوى 2"/>
          <p:cNvSpPr>
            <a:spLocks noGrp="1"/>
          </p:cNvSpPr>
          <p:nvPr>
            <p:ph idx="1"/>
          </p:nvPr>
        </p:nvSpPr>
        <p:spPr/>
        <p:txBody>
          <a:bodyPr>
            <a:normAutofit fontScale="77500" lnSpcReduction="20000"/>
          </a:bodyPr>
          <a:lstStyle/>
          <a:p>
            <a:r>
              <a:rPr lang="ar-SA" sz="4200" b="1" u="sng" dirty="0"/>
              <a:t>انواع عمليات التحول </a:t>
            </a:r>
            <a:endParaRPr lang="en-US" sz="4200" b="1" u="sng" dirty="0"/>
          </a:p>
          <a:p>
            <a:r>
              <a:rPr lang="ar-SA" b="1" dirty="0"/>
              <a:t>1- التحول الحراري الموضعي </a:t>
            </a:r>
            <a:endParaRPr lang="en-US" dirty="0"/>
          </a:p>
          <a:p>
            <a:r>
              <a:rPr lang="ar-SA" dirty="0"/>
              <a:t>عند دخول الماكما ( الصهارة) في صخور القشرة الارضية يحصل تماس بينهما وهذا التماس يعمل على ر</a:t>
            </a:r>
            <a:r>
              <a:rPr lang="ar-IQ" dirty="0"/>
              <a:t>فع</a:t>
            </a:r>
            <a:r>
              <a:rPr lang="ar-SA" dirty="0"/>
              <a:t> درجات الحرارة للصخور القريبة والملا</a:t>
            </a:r>
            <a:r>
              <a:rPr lang="ar-IQ" dirty="0"/>
              <a:t>مس</a:t>
            </a:r>
            <a:r>
              <a:rPr lang="ar-SA" dirty="0"/>
              <a:t>ة للمادة المنصهرة </a:t>
            </a:r>
            <a:endParaRPr lang="ar-IQ" dirty="0"/>
          </a:p>
          <a:p>
            <a:r>
              <a:rPr lang="ar-SA" dirty="0"/>
              <a:t>مما يؤدي الى حصول تحول في هذه الصخور وينحصر هذا التأثير في المناطق المحيطة بالصهارة </a:t>
            </a:r>
            <a:endParaRPr lang="ar-IQ" dirty="0"/>
          </a:p>
          <a:p>
            <a:r>
              <a:rPr lang="ar-SA" dirty="0"/>
              <a:t>ولذلك يسمى هذا النوع من التحول  بالتحول الموضعي</a:t>
            </a:r>
            <a:endParaRPr lang="ar-IQ" dirty="0"/>
          </a:p>
          <a:p>
            <a:r>
              <a:rPr lang="ar-SA" dirty="0"/>
              <a:t> وكمية التحول ونوع التحول يعتمد على خواص وحجم الجسم الناري المتدخل</a:t>
            </a:r>
            <a:endParaRPr lang="ar-IQ" dirty="0"/>
          </a:p>
          <a:p>
            <a:r>
              <a:rPr lang="ar-SA" dirty="0"/>
              <a:t> وعلى طبيعة التركيب الكيميائي </a:t>
            </a:r>
            <a:endParaRPr lang="ar-IQ" dirty="0"/>
          </a:p>
          <a:p>
            <a:r>
              <a:rPr lang="ar-SA" dirty="0"/>
              <a:t>والخواص الفيزيائية للصخور المحيطة بالجسم الناري مما يشكل مساحة محيطة بالصهارة يطلق عليها اسم هالة التحول (</a:t>
            </a:r>
            <a:r>
              <a:rPr lang="en-US" dirty="0"/>
              <a:t>Metamorphic Aureole </a:t>
            </a:r>
            <a:endParaRPr lang="ar-IQ" dirty="0"/>
          </a:p>
        </p:txBody>
      </p:sp>
    </p:spTree>
    <p:extLst>
      <p:ext uri="{BB962C8B-B14F-4D97-AF65-F5344CB8AC3E}">
        <p14:creationId xmlns:p14="http://schemas.microsoft.com/office/powerpoint/2010/main" val="300600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ar-IQ" dirty="0"/>
              <a:t>يتبع</a:t>
            </a:r>
            <a:r>
              <a:rPr lang="ar-SA" b="1" dirty="0"/>
              <a:t> الصخور النارية </a:t>
            </a:r>
            <a:r>
              <a:rPr lang="en-US" b="1" dirty="0"/>
              <a:t>Igneous Rock</a:t>
            </a:r>
            <a:r>
              <a:rPr lang="ar-IQ" dirty="0"/>
              <a:t> </a:t>
            </a:r>
          </a:p>
        </p:txBody>
      </p:sp>
      <p:sp>
        <p:nvSpPr>
          <p:cNvPr id="3" name="عنصر نائب للمحتوى 2"/>
          <p:cNvSpPr>
            <a:spLocks noGrp="1"/>
          </p:cNvSpPr>
          <p:nvPr>
            <p:ph idx="1"/>
          </p:nvPr>
        </p:nvSpPr>
        <p:spPr>
          <a:xfrm>
            <a:off x="539552" y="1146630"/>
            <a:ext cx="8229600" cy="5450722"/>
          </a:xfrm>
        </p:spPr>
        <p:txBody>
          <a:bodyPr>
            <a:normAutofit fontScale="77500" lnSpcReduction="20000"/>
          </a:bodyPr>
          <a:lstStyle/>
          <a:p>
            <a:r>
              <a:rPr lang="ar-SA" dirty="0"/>
              <a:t>1- </a:t>
            </a:r>
            <a:r>
              <a:rPr lang="ar-SA" b="1" dirty="0"/>
              <a:t>صخور الاعماق او الجوفية (</a:t>
            </a:r>
            <a:r>
              <a:rPr lang="en-US" b="1" dirty="0"/>
              <a:t>	Plutonic Rocks</a:t>
            </a:r>
            <a:r>
              <a:rPr lang="ar-SA" b="1" dirty="0"/>
              <a:t> )</a:t>
            </a:r>
            <a:r>
              <a:rPr lang="ar-SA" dirty="0"/>
              <a:t> : وهي الصخور التي توجد في اعماق كبيرة تحت سطح الارض حيث تتصلب الماكما (الصهارة) تحت عوامل الضغط والحرارة بحيث يصبح التبريد بطيئا جدا </a:t>
            </a:r>
            <a:endParaRPr lang="ar-IQ" dirty="0"/>
          </a:p>
          <a:p>
            <a:r>
              <a:rPr lang="ar-SA" dirty="0"/>
              <a:t>وبالتالي تتبلور المعادن المكونة ل</a:t>
            </a:r>
            <a:r>
              <a:rPr lang="ar-IQ" dirty="0"/>
              <a:t>ص</a:t>
            </a:r>
            <a:r>
              <a:rPr lang="ar-SA" dirty="0"/>
              <a:t>خور بصيغة بلورات كبيرة أي تكون ذات نسيج خشن </a:t>
            </a:r>
            <a:endParaRPr lang="ar-IQ" dirty="0"/>
          </a:p>
          <a:p>
            <a:r>
              <a:rPr lang="ar-SA" dirty="0"/>
              <a:t>ومن امثلتها صخور </a:t>
            </a:r>
            <a:r>
              <a:rPr lang="en-US" dirty="0"/>
              <a:t>Granite</a:t>
            </a:r>
            <a:r>
              <a:rPr lang="ar-SA" dirty="0"/>
              <a:t> , </a:t>
            </a:r>
            <a:r>
              <a:rPr lang="en-US" dirty="0"/>
              <a:t>Diorite</a:t>
            </a:r>
            <a:endParaRPr lang="ar-IQ" dirty="0"/>
          </a:p>
          <a:p>
            <a:r>
              <a:rPr lang="en-US" b="1" dirty="0"/>
              <a:t>2</a:t>
            </a:r>
            <a:r>
              <a:rPr lang="ar-SA" b="1" dirty="0"/>
              <a:t>- صخور الاغوار او الصخور الوسطية ( </a:t>
            </a:r>
            <a:r>
              <a:rPr lang="en-US" b="1" dirty="0"/>
              <a:t>Hap abyssal Rocks </a:t>
            </a:r>
            <a:r>
              <a:rPr lang="ar-SA" b="1" dirty="0"/>
              <a:t>)</a:t>
            </a:r>
            <a:endParaRPr lang="en-US" dirty="0"/>
          </a:p>
          <a:p>
            <a:r>
              <a:rPr lang="ar-SA" dirty="0"/>
              <a:t>وتوجد هذه الصخور على اعماق متوسطة من سطح القشرة الارضية وتتصلب المواد المصهورة في هذه الحالة بسرعة اكبر من الصخور الجوفية مما يؤدي الى تكوين بلورات دقيقة او متوسطة الحجم </a:t>
            </a:r>
            <a:endParaRPr lang="ar-IQ" dirty="0"/>
          </a:p>
          <a:p>
            <a:r>
              <a:rPr lang="ar-SA" dirty="0"/>
              <a:t>ويتميز الصخر في هذه الحالة بنسيج دقيق الحبيبات او النسيج البورفري  (</a:t>
            </a:r>
            <a:r>
              <a:rPr lang="en-US" dirty="0"/>
              <a:t> Porphyritic texture </a:t>
            </a:r>
            <a:r>
              <a:rPr lang="ar-SA" dirty="0"/>
              <a:t>) حيث يتواجد عدد من البلورات الاكبر حجما موزعة في قاعدة مكونة من بلورات دقيقة </a:t>
            </a:r>
            <a:endParaRPr lang="ar-IQ" dirty="0"/>
          </a:p>
          <a:p>
            <a:r>
              <a:rPr lang="ar-SA" dirty="0"/>
              <a:t>ومن الامثلة على هذه الصخور الفلسايت </a:t>
            </a:r>
            <a:r>
              <a:rPr lang="en-US" dirty="0"/>
              <a:t>Felsite</a:t>
            </a:r>
            <a:r>
              <a:rPr lang="ar-SA" dirty="0"/>
              <a:t> وهو مشابه للكرانيت</a:t>
            </a:r>
            <a:endParaRPr lang="en-US" dirty="0"/>
          </a:p>
        </p:txBody>
      </p:sp>
    </p:spTree>
    <p:extLst>
      <p:ext uri="{BB962C8B-B14F-4D97-AF65-F5344CB8AC3E}">
        <p14:creationId xmlns:p14="http://schemas.microsoft.com/office/powerpoint/2010/main" val="378253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ar-SA" b="1" dirty="0"/>
              <a:t>الصخور المتحولة </a:t>
            </a:r>
            <a:r>
              <a:rPr lang="en-US" b="1" dirty="0"/>
              <a:t>Metamorphic Rock</a:t>
            </a:r>
            <a:endParaRPr lang="en-US" dirty="0"/>
          </a:p>
        </p:txBody>
      </p:sp>
      <p:sp>
        <p:nvSpPr>
          <p:cNvPr id="3" name="عنصر نائب للمحتوى 2"/>
          <p:cNvSpPr>
            <a:spLocks noGrp="1"/>
          </p:cNvSpPr>
          <p:nvPr>
            <p:ph idx="1"/>
          </p:nvPr>
        </p:nvSpPr>
        <p:spPr>
          <a:xfrm>
            <a:off x="457200" y="1052736"/>
            <a:ext cx="8229600" cy="5073427"/>
          </a:xfrm>
        </p:spPr>
        <p:txBody>
          <a:bodyPr>
            <a:normAutofit fontScale="77500" lnSpcReduction="20000"/>
          </a:bodyPr>
          <a:lstStyle/>
          <a:p>
            <a:r>
              <a:rPr lang="ar-SA" b="1" dirty="0"/>
              <a:t>2- التحول الحراري الديناميكي او الاقليمي</a:t>
            </a:r>
            <a:endParaRPr lang="en-US" dirty="0"/>
          </a:p>
          <a:p>
            <a:r>
              <a:rPr lang="ar-SA" dirty="0"/>
              <a:t>هذا التحول في الصخور يحصل نتيجة الضغط الكبير مع الحرارة كنتيجة لحركة القشرة الارضية ويساعد ذلك تأثير المحاليل والماء كعامل مساعد كيميائي وتشمل هذه العملية مساحات واسعة . </a:t>
            </a:r>
            <a:endParaRPr lang="ar-IQ" dirty="0"/>
          </a:p>
          <a:p>
            <a:r>
              <a:rPr lang="ar-SA" dirty="0"/>
              <a:t>ان حركة القشرة الارضية يصاحبها نشوء التؤات وطيات وتموجات في طبقات القشرة الارضية منتجة الجبال والهضاب وتسمى هذا النوع من التحولات بالتحولات الاقليمية  </a:t>
            </a:r>
            <a:r>
              <a:rPr lang="en-US" dirty="0"/>
              <a:t>Regional meta morphism</a:t>
            </a:r>
            <a:r>
              <a:rPr lang="ar-SA" dirty="0"/>
              <a:t> ويطلق ايضا عليها تسمية التحول الديناميكي </a:t>
            </a:r>
            <a:r>
              <a:rPr lang="en-US" dirty="0"/>
              <a:t>Dynamic Metamorphism</a:t>
            </a:r>
            <a:r>
              <a:rPr lang="ar-SA" dirty="0"/>
              <a:t> . وينتج هذا النوع من التحول بفعل تأثير الضغط بصورة رئيسة ويكون التأثير الحراري والكيميائي ضعيفا جدا </a:t>
            </a:r>
            <a:endParaRPr lang="ar-IQ" dirty="0"/>
          </a:p>
          <a:p>
            <a:r>
              <a:rPr lang="ar-SA" dirty="0"/>
              <a:t>ويعود ذلك الى حدوث هذا النوع من التحول في اعماق غير سحيقة أي على عمق عدة كيلومترات داخل القشرة الارضية</a:t>
            </a:r>
            <a:r>
              <a:rPr lang="ar-SA" b="1" dirty="0"/>
              <a:t>3</a:t>
            </a:r>
            <a:endParaRPr lang="en-US" b="1" dirty="0"/>
          </a:p>
          <a:p>
            <a:pPr marL="0" indent="0">
              <a:buNone/>
            </a:pPr>
            <a:r>
              <a:rPr lang="ar-IQ" b="1" dirty="0"/>
              <a:t>3</a:t>
            </a:r>
            <a:r>
              <a:rPr lang="ar-SA" b="1" dirty="0"/>
              <a:t>- التحول الناتج عن الازاحة </a:t>
            </a:r>
            <a:r>
              <a:rPr lang="en-US" b="1" dirty="0"/>
              <a:t>Dislocation Metamorphism </a:t>
            </a:r>
            <a:endParaRPr lang="en-US" dirty="0"/>
          </a:p>
          <a:p>
            <a:r>
              <a:rPr lang="ar-SA" dirty="0"/>
              <a:t>يحصل هذا التحول بفعل عمليات الازاحة الناتجة عن الفوالق او الصدوع على طول خطوط الانكسار </a:t>
            </a:r>
            <a:endParaRPr lang="en-US" dirty="0"/>
          </a:p>
          <a:p>
            <a:endParaRPr lang="en-US" dirty="0"/>
          </a:p>
          <a:p>
            <a:endParaRPr lang="en-US" dirty="0"/>
          </a:p>
          <a:p>
            <a:endParaRPr lang="en-US" dirty="0"/>
          </a:p>
          <a:p>
            <a:endParaRPr lang="ar-IQ" dirty="0"/>
          </a:p>
        </p:txBody>
      </p:sp>
    </p:spTree>
    <p:extLst>
      <p:ext uri="{BB962C8B-B14F-4D97-AF65-F5344CB8AC3E}">
        <p14:creationId xmlns:p14="http://schemas.microsoft.com/office/powerpoint/2010/main" val="37917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الصخور المتحولة </a:t>
            </a:r>
            <a:r>
              <a:rPr lang="en-US" b="1" dirty="0"/>
              <a:t>Metamorphic Rock</a:t>
            </a:r>
            <a:br>
              <a:rPr lang="en-US" dirty="0"/>
            </a:br>
            <a:endParaRPr lang="ar-IQ" dirty="0"/>
          </a:p>
        </p:txBody>
      </p:sp>
      <p:sp>
        <p:nvSpPr>
          <p:cNvPr id="3" name="عنصر نائب للمحتوى 2"/>
          <p:cNvSpPr>
            <a:spLocks noGrp="1"/>
          </p:cNvSpPr>
          <p:nvPr>
            <p:ph idx="1"/>
          </p:nvPr>
        </p:nvSpPr>
        <p:spPr/>
        <p:txBody>
          <a:bodyPr>
            <a:normAutofit fontScale="77500" lnSpcReduction="20000"/>
          </a:bodyPr>
          <a:lstStyle/>
          <a:p>
            <a:r>
              <a:rPr lang="ar-SA" sz="4600" b="1" u="sng" dirty="0"/>
              <a:t>التركيب المعدني للصخور المتحولة :</a:t>
            </a:r>
            <a:endParaRPr lang="en-US" sz="4600" u="sng" dirty="0"/>
          </a:p>
          <a:p>
            <a:r>
              <a:rPr lang="ar-SA" dirty="0"/>
              <a:t>بسبب الحرارة والضغط يزاح الماء والمحاليل الموجودة بين حبيبات الصخور الاولية اثناء التحول وهذا يؤدي الى </a:t>
            </a:r>
            <a:r>
              <a:rPr lang="ar-SA" sz="3100" b="1" dirty="0"/>
              <a:t>نقل بعض العناصر مثل </a:t>
            </a:r>
            <a:r>
              <a:rPr lang="en-US" sz="3100" b="1" dirty="0"/>
              <a:t>Na </a:t>
            </a:r>
            <a:r>
              <a:rPr lang="ar-SA" sz="3100" b="1" dirty="0"/>
              <a:t> , </a:t>
            </a:r>
            <a:r>
              <a:rPr lang="en-US" sz="3100" b="1" dirty="0"/>
              <a:t>Ca</a:t>
            </a:r>
            <a:r>
              <a:rPr lang="ar-SA" sz="3100" b="1" dirty="0"/>
              <a:t> </a:t>
            </a:r>
            <a:r>
              <a:rPr lang="ar-SA" dirty="0"/>
              <a:t>ونشوء معادن جديدة متحولة من اصول معادن  لصخور نارية او رسوبية </a:t>
            </a:r>
            <a:endParaRPr lang="en-US" dirty="0"/>
          </a:p>
          <a:p>
            <a:r>
              <a:rPr lang="ar-SA" dirty="0"/>
              <a:t>ومن هذه المعادن معدن كايانات </a:t>
            </a:r>
            <a:r>
              <a:rPr lang="en-US" dirty="0"/>
              <a:t>Kynate )</a:t>
            </a:r>
            <a:r>
              <a:rPr lang="ar-SA" dirty="0"/>
              <a:t>) و زوسايت (</a:t>
            </a:r>
            <a:r>
              <a:rPr lang="en-US" dirty="0"/>
              <a:t>Zoisite</a:t>
            </a:r>
            <a:r>
              <a:rPr lang="ar-SA" dirty="0"/>
              <a:t> ) كارنيت (</a:t>
            </a:r>
            <a:r>
              <a:rPr lang="en-US" dirty="0"/>
              <a:t>Carnet</a:t>
            </a:r>
            <a:r>
              <a:rPr lang="ar-SA" dirty="0"/>
              <a:t> ) وتالك (</a:t>
            </a:r>
            <a:r>
              <a:rPr lang="en-US" dirty="0"/>
              <a:t>Talk</a:t>
            </a:r>
            <a:r>
              <a:rPr lang="ar-SA" dirty="0"/>
              <a:t>) </a:t>
            </a:r>
            <a:r>
              <a:rPr lang="ar-SA" b="1" dirty="0"/>
              <a:t>ووجود هذه الانواع يستدل منه لمعرفة درجات الحرارة والضغط المساعدان في عميلة التحول </a:t>
            </a:r>
            <a:endParaRPr lang="en-US" b="1" dirty="0"/>
          </a:p>
          <a:p>
            <a:r>
              <a:rPr lang="ar-SA" dirty="0"/>
              <a:t>فمثلا معدن الكلورايت ( </a:t>
            </a:r>
            <a:r>
              <a:rPr lang="en-US" dirty="0"/>
              <a:t>Chlorite</a:t>
            </a:r>
            <a:r>
              <a:rPr lang="ar-SA" dirty="0"/>
              <a:t> ) في الصخور المتحولة يدل على ان </a:t>
            </a:r>
            <a:r>
              <a:rPr lang="ar-SA" b="1" dirty="0"/>
              <a:t>التحول </a:t>
            </a:r>
            <a:r>
              <a:rPr lang="ar-IQ" b="1" dirty="0"/>
              <a:t>ج</a:t>
            </a:r>
            <a:r>
              <a:rPr lang="ar-SA" b="1" dirty="0" err="1"/>
              <a:t>رى</a:t>
            </a:r>
            <a:r>
              <a:rPr lang="ar-SA" b="1" dirty="0"/>
              <a:t> تحت درجات حرارة وضغط واطئين نسبيا </a:t>
            </a:r>
            <a:r>
              <a:rPr lang="ar-SA" dirty="0"/>
              <a:t>في حين ان وجود معادن كارنيت (</a:t>
            </a:r>
            <a:r>
              <a:rPr lang="en-US" dirty="0"/>
              <a:t>Carnet</a:t>
            </a:r>
            <a:r>
              <a:rPr lang="ar-SA" dirty="0"/>
              <a:t> ) والستور ولايت </a:t>
            </a:r>
            <a:r>
              <a:rPr lang="en-US" dirty="0"/>
              <a:t> Staurolite</a:t>
            </a:r>
            <a:r>
              <a:rPr lang="ar-SA" dirty="0"/>
              <a:t> يشير الى ان </a:t>
            </a:r>
            <a:r>
              <a:rPr lang="ar-SA" b="1" dirty="0"/>
              <a:t>عملية التحول جرت تحت ضغط ودرجة حرارة عاليين </a:t>
            </a:r>
            <a:endParaRPr lang="ar-IQ" b="1" dirty="0"/>
          </a:p>
          <a:p>
            <a:r>
              <a:rPr lang="ar-SA" dirty="0"/>
              <a:t>وك</a:t>
            </a:r>
            <a:r>
              <a:rPr lang="ar-IQ" dirty="0"/>
              <a:t>ذ</a:t>
            </a:r>
            <a:r>
              <a:rPr lang="ar-SA" dirty="0"/>
              <a:t>لك توجد معادن الكوارتز , فلدسبار , مايكا , بايروكسين في الصخور المتحولة </a:t>
            </a:r>
            <a:endParaRPr lang="ar-IQ" dirty="0"/>
          </a:p>
        </p:txBody>
      </p:sp>
    </p:spTree>
    <p:extLst>
      <p:ext uri="{BB962C8B-B14F-4D97-AF65-F5344CB8AC3E}">
        <p14:creationId xmlns:p14="http://schemas.microsoft.com/office/powerpoint/2010/main" val="144531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980728"/>
          </a:xfrm>
        </p:spPr>
        <p:txBody>
          <a:bodyPr>
            <a:normAutofit fontScale="90000"/>
          </a:bodyPr>
          <a:lstStyle/>
          <a:p>
            <a:r>
              <a:rPr lang="ar-SA" b="1" dirty="0"/>
              <a:t>الصخور المتحولة </a:t>
            </a:r>
            <a:r>
              <a:rPr lang="en-US" b="1" dirty="0"/>
              <a:t>Metamorphic Rock</a:t>
            </a:r>
            <a:br>
              <a:rPr lang="en-US" dirty="0"/>
            </a:br>
            <a:endParaRPr lang="ar-IQ" dirty="0"/>
          </a:p>
        </p:txBody>
      </p:sp>
      <p:sp>
        <p:nvSpPr>
          <p:cNvPr id="3" name="عنصر نائب للمحتوى 2"/>
          <p:cNvSpPr>
            <a:spLocks noGrp="1"/>
          </p:cNvSpPr>
          <p:nvPr>
            <p:ph idx="1"/>
          </p:nvPr>
        </p:nvSpPr>
        <p:spPr>
          <a:xfrm>
            <a:off x="457200" y="1052736"/>
            <a:ext cx="8229600" cy="5904656"/>
          </a:xfrm>
        </p:spPr>
        <p:txBody>
          <a:bodyPr>
            <a:normAutofit fontScale="77500" lnSpcReduction="20000"/>
          </a:bodyPr>
          <a:lstStyle/>
          <a:p>
            <a:r>
              <a:rPr lang="ar-SA" sz="3600" b="1" u="sng" dirty="0"/>
              <a:t>تصنيف الصخور المتحولة </a:t>
            </a:r>
            <a:endParaRPr lang="en-US" sz="3600" b="1" u="sng" dirty="0"/>
          </a:p>
          <a:p>
            <a:r>
              <a:rPr lang="ar-SA" dirty="0"/>
              <a:t>تصنف الصخور المتحولة بالنسبة للنسيج (</a:t>
            </a:r>
            <a:r>
              <a:rPr lang="en-US" dirty="0"/>
              <a:t>Texture</a:t>
            </a:r>
            <a:r>
              <a:rPr lang="ar-SA" dirty="0"/>
              <a:t> ) الى قسمين رئيسين</a:t>
            </a:r>
            <a:endParaRPr lang="en-US" dirty="0"/>
          </a:p>
          <a:p>
            <a:r>
              <a:rPr lang="ar-SA" b="1" dirty="0"/>
              <a:t>اولا : الصخور المتحولة الصفائحية (</a:t>
            </a:r>
            <a:r>
              <a:rPr lang="en-US" b="1" dirty="0"/>
              <a:t>Foliated Rocks</a:t>
            </a:r>
            <a:r>
              <a:rPr lang="ar-SA" b="1" dirty="0"/>
              <a:t> ) </a:t>
            </a:r>
            <a:endParaRPr lang="en-US" dirty="0"/>
          </a:p>
          <a:p>
            <a:r>
              <a:rPr lang="ar-SA" dirty="0"/>
              <a:t>تتميز هذه الصخور بوجود طبقات رقيقة متوازية من المعادن ا ان حبيبات هذه المعادن تتجمع وتميل باتجاه واحد وجميع الصخور تنكسر وتتشقق عادة في مستويات متوازية</a:t>
            </a:r>
            <a:endParaRPr lang="ar-IQ" dirty="0"/>
          </a:p>
          <a:p>
            <a:r>
              <a:rPr lang="ar-SA" dirty="0"/>
              <a:t> وتقسم وفق سمك الصفائح الى اربع مجاميع </a:t>
            </a:r>
            <a:endParaRPr lang="en-US" dirty="0"/>
          </a:p>
          <a:p>
            <a:r>
              <a:rPr lang="ar-SA" b="1" dirty="0"/>
              <a:t>1- الصخور </a:t>
            </a:r>
            <a:r>
              <a:rPr lang="en-US" b="1" dirty="0" err="1"/>
              <a:t>Slaty</a:t>
            </a:r>
            <a:r>
              <a:rPr lang="en-US" b="1" dirty="0"/>
              <a:t> </a:t>
            </a:r>
            <a:r>
              <a:rPr lang="ar-SA" b="1" dirty="0"/>
              <a:t> (الاردوازية)</a:t>
            </a:r>
            <a:r>
              <a:rPr lang="ar-SA" dirty="0"/>
              <a:t> : هذا النوع من الصخور يكون بشكل</a:t>
            </a:r>
            <a:r>
              <a:rPr lang="en-US" dirty="0"/>
              <a:t>:</a:t>
            </a:r>
            <a:r>
              <a:rPr lang="ar-SA" dirty="0"/>
              <a:t> </a:t>
            </a:r>
            <a:endParaRPr lang="en-US" dirty="0"/>
          </a:p>
          <a:p>
            <a:pPr marL="514350" indent="-514350">
              <a:buFont typeface="+mj-cs"/>
              <a:buAutoNum type="arabic1Minus"/>
            </a:pPr>
            <a:r>
              <a:rPr lang="ar-SA" dirty="0"/>
              <a:t>صفائح رقيقة متوازية مفصولة لمستويات رقيقة جدا لا ترى الا بالمجهر ,</a:t>
            </a:r>
            <a:endParaRPr lang="ar-IQ" dirty="0"/>
          </a:p>
          <a:p>
            <a:pPr marL="514350" indent="-514350">
              <a:buFont typeface="+mj-cs"/>
              <a:buAutoNum type="arabic1Minus"/>
            </a:pPr>
            <a:r>
              <a:rPr lang="ar-SA" dirty="0"/>
              <a:t> </a:t>
            </a:r>
            <a:r>
              <a:rPr lang="ar-IQ" dirty="0"/>
              <a:t>ذات </a:t>
            </a:r>
            <a:r>
              <a:rPr lang="ar-SA" dirty="0"/>
              <a:t>سطوح الطبقات ملساء </a:t>
            </a:r>
            <a:endParaRPr lang="ar-IQ" dirty="0"/>
          </a:p>
          <a:p>
            <a:pPr marL="514350" indent="-514350">
              <a:buFont typeface="+mj-cs"/>
              <a:buAutoNum type="arabic1Minus"/>
            </a:pPr>
            <a:r>
              <a:rPr lang="ar-SA" dirty="0"/>
              <a:t>تنتج عن تأثير الضغط بصورة رئيسية </a:t>
            </a:r>
            <a:endParaRPr lang="ar-IQ" dirty="0"/>
          </a:p>
          <a:p>
            <a:pPr marL="514350" indent="-514350">
              <a:buFont typeface="+mj-cs"/>
              <a:buAutoNum type="arabic1Minus"/>
            </a:pPr>
            <a:r>
              <a:rPr lang="ar-SA" dirty="0"/>
              <a:t>تنتج هذه الصخور من تحول صخور الطين .</a:t>
            </a:r>
            <a:endParaRPr lang="en-US" dirty="0"/>
          </a:p>
          <a:p>
            <a:r>
              <a:rPr lang="ar-SA" b="1" dirty="0"/>
              <a:t>2- الصخور </a:t>
            </a:r>
            <a:r>
              <a:rPr lang="en-US" b="1" dirty="0"/>
              <a:t>Phyllitic </a:t>
            </a:r>
            <a:r>
              <a:rPr lang="ar-SA" b="1" dirty="0"/>
              <a:t> (الفللتيه)</a:t>
            </a:r>
            <a:r>
              <a:rPr lang="ar-SA" dirty="0"/>
              <a:t> : </a:t>
            </a:r>
            <a:endParaRPr lang="en-US" dirty="0"/>
          </a:p>
          <a:p>
            <a:pPr marL="514350" indent="-514350">
              <a:buFont typeface="+mj-cs"/>
              <a:buAutoNum type="arabic1Minus"/>
            </a:pPr>
            <a:r>
              <a:rPr lang="ar-SA" dirty="0"/>
              <a:t>هذه الصخور ذات شقوق صغيرة تميز بالعين المجردة </a:t>
            </a:r>
            <a:endParaRPr lang="ar-IQ" dirty="0"/>
          </a:p>
          <a:p>
            <a:pPr marL="514350" indent="-514350">
              <a:buFont typeface="+mj-cs"/>
              <a:buAutoNum type="arabic1Minus"/>
            </a:pPr>
            <a:r>
              <a:rPr lang="ar-SA" dirty="0"/>
              <a:t>وهي اكثر سمكا واقل انتظاما من شقوق الصخور الاردوازية </a:t>
            </a:r>
            <a:endParaRPr lang="en-US" dirty="0"/>
          </a:p>
        </p:txBody>
      </p:sp>
    </p:spTree>
    <p:extLst>
      <p:ext uri="{BB962C8B-B14F-4D97-AF65-F5344CB8AC3E}">
        <p14:creationId xmlns:p14="http://schemas.microsoft.com/office/powerpoint/2010/main" val="204225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ar-SA" b="1" dirty="0"/>
              <a:t>الصخور المتحولة </a:t>
            </a:r>
            <a:r>
              <a:rPr lang="en-US" b="1" dirty="0"/>
              <a:t>Metamorphic Rock</a:t>
            </a:r>
            <a:endParaRPr lang="ar-IQ" dirty="0"/>
          </a:p>
        </p:txBody>
      </p:sp>
      <p:sp>
        <p:nvSpPr>
          <p:cNvPr id="3" name="عنصر نائب للمحتوى 2"/>
          <p:cNvSpPr>
            <a:spLocks noGrp="1"/>
          </p:cNvSpPr>
          <p:nvPr>
            <p:ph idx="1"/>
          </p:nvPr>
        </p:nvSpPr>
        <p:spPr>
          <a:xfrm>
            <a:off x="467544" y="1124744"/>
            <a:ext cx="8229600" cy="5184576"/>
          </a:xfrm>
        </p:spPr>
        <p:txBody>
          <a:bodyPr>
            <a:normAutofit fontScale="92500" lnSpcReduction="20000"/>
          </a:bodyPr>
          <a:lstStyle/>
          <a:p>
            <a:r>
              <a:rPr lang="ar-SA" b="1" dirty="0"/>
              <a:t>3- الصخور </a:t>
            </a:r>
            <a:r>
              <a:rPr lang="en-US" b="1" dirty="0" err="1"/>
              <a:t>Shistose</a:t>
            </a:r>
            <a:r>
              <a:rPr lang="ar-SA" b="1" dirty="0"/>
              <a:t> (</a:t>
            </a:r>
            <a:r>
              <a:rPr lang="ar-SA" b="1" dirty="0" err="1"/>
              <a:t>الشيستوزية</a:t>
            </a:r>
            <a:r>
              <a:rPr lang="ar-SA" b="1" dirty="0"/>
              <a:t> ):</a:t>
            </a:r>
            <a:r>
              <a:rPr lang="ar-SA" dirty="0"/>
              <a:t> وفي هذا النوع من الصخور تكون الشقوق اكثر سمكا في الشقوق في الصخور الس</a:t>
            </a:r>
            <a:r>
              <a:rPr lang="ar-IQ" dirty="0"/>
              <a:t>ا</a:t>
            </a:r>
            <a:r>
              <a:rPr lang="ar-SA" dirty="0"/>
              <a:t>بقة والشقوق ترى بالعين المجردة</a:t>
            </a:r>
            <a:endParaRPr lang="ar-IQ" dirty="0"/>
          </a:p>
          <a:p>
            <a:r>
              <a:rPr lang="ar-SA" dirty="0"/>
              <a:t> وحجر </a:t>
            </a:r>
            <a:r>
              <a:rPr lang="ar-SA" dirty="0" err="1"/>
              <a:t>الشيستوزيه</a:t>
            </a:r>
            <a:r>
              <a:rPr lang="ar-SA" dirty="0"/>
              <a:t> (</a:t>
            </a:r>
            <a:r>
              <a:rPr lang="en-US" dirty="0" err="1"/>
              <a:t>Shist</a:t>
            </a:r>
            <a:r>
              <a:rPr lang="ar-SA" dirty="0"/>
              <a:t> ) هو عبارة عن صخر متحول متبلور وذو نسيج صفائحي ويتكون من طبقات متوازية من </a:t>
            </a:r>
            <a:r>
              <a:rPr lang="ar-SA" dirty="0" err="1"/>
              <a:t>المايكا</a:t>
            </a:r>
            <a:r>
              <a:rPr lang="ar-SA" dirty="0"/>
              <a:t> يفصل بينها طبقات من بلورات الكوارتز الدقيقة </a:t>
            </a:r>
            <a:endParaRPr lang="en-US" dirty="0"/>
          </a:p>
          <a:p>
            <a:r>
              <a:rPr lang="ar-SA" b="1" dirty="0"/>
              <a:t>4- الصخور </a:t>
            </a:r>
            <a:r>
              <a:rPr lang="en-US" b="1" dirty="0" err="1"/>
              <a:t>Gneicsie</a:t>
            </a:r>
            <a:r>
              <a:rPr lang="ar-SA" b="1" dirty="0"/>
              <a:t> ( </a:t>
            </a:r>
            <a:r>
              <a:rPr lang="ar-SA" b="1" dirty="0" err="1"/>
              <a:t>الجنايسية</a:t>
            </a:r>
            <a:r>
              <a:rPr lang="ar-SA" b="1" dirty="0"/>
              <a:t>) :</a:t>
            </a:r>
            <a:r>
              <a:rPr lang="ar-SA" dirty="0"/>
              <a:t> </a:t>
            </a:r>
            <a:endParaRPr lang="en-US" dirty="0"/>
          </a:p>
          <a:p>
            <a:r>
              <a:rPr lang="ar-SA" dirty="0"/>
              <a:t>وفي هذا النوع من الصخور تكون الشقوق واضحة وواسعة نسبيا </a:t>
            </a:r>
            <a:endParaRPr lang="en-US" dirty="0"/>
          </a:p>
          <a:p>
            <a:r>
              <a:rPr lang="ar-SA" dirty="0"/>
              <a:t>وتكون المواد المعدنية مالئة للشقوق والمعادن تكون بشكل صفائح سميكة في جسم الصخر , </a:t>
            </a:r>
            <a:endParaRPr lang="en-US" dirty="0"/>
          </a:p>
          <a:p>
            <a:r>
              <a:rPr lang="ar-SA" dirty="0"/>
              <a:t>وهو صخر متحول كامل التبلور والصفائح للمعادن متوازية او في صفوف متقطعة </a:t>
            </a:r>
            <a:endParaRPr lang="ar-IQ" dirty="0"/>
          </a:p>
        </p:txBody>
      </p:sp>
    </p:spTree>
    <p:extLst>
      <p:ext uri="{BB962C8B-B14F-4D97-AF65-F5344CB8AC3E}">
        <p14:creationId xmlns:p14="http://schemas.microsoft.com/office/powerpoint/2010/main" val="105655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الصخور المتحولة </a:t>
            </a:r>
            <a:r>
              <a:rPr lang="en-US" b="1" dirty="0"/>
              <a:t>Metamorphic Rock</a:t>
            </a:r>
            <a:endParaRPr lang="ar-IQ" dirty="0"/>
          </a:p>
        </p:txBody>
      </p:sp>
      <p:sp>
        <p:nvSpPr>
          <p:cNvPr id="3" name="عنصر نائب للمحتوى 2"/>
          <p:cNvSpPr>
            <a:spLocks noGrp="1"/>
          </p:cNvSpPr>
          <p:nvPr>
            <p:ph idx="1"/>
          </p:nvPr>
        </p:nvSpPr>
        <p:spPr/>
        <p:txBody>
          <a:bodyPr>
            <a:normAutofit/>
          </a:bodyPr>
          <a:lstStyle/>
          <a:p>
            <a:r>
              <a:rPr lang="ar-IQ" b="1" dirty="0"/>
              <a:t>ثانيا:</a:t>
            </a:r>
            <a:r>
              <a:rPr lang="ar-SA" b="1" dirty="0"/>
              <a:t> الصخور المتحولة غير الصفائحية </a:t>
            </a:r>
            <a:endParaRPr lang="en-US" dirty="0"/>
          </a:p>
          <a:p>
            <a:r>
              <a:rPr lang="ar-SA" dirty="0"/>
              <a:t>وتمتاز هذه الصخور بكونها لا تحتوي على صفائح بل ان حبيباتها لا</a:t>
            </a:r>
            <a:r>
              <a:rPr lang="ar-IQ" dirty="0"/>
              <a:t> </a:t>
            </a:r>
            <a:r>
              <a:rPr lang="ar-SA" dirty="0"/>
              <a:t>تنتظم باتجاه واحد بل تكون باتجاهات مختلفة </a:t>
            </a:r>
            <a:endParaRPr lang="ar-IQ" dirty="0"/>
          </a:p>
          <a:p>
            <a:r>
              <a:rPr lang="ar-SA" dirty="0"/>
              <a:t>ومثال ذلك هو صخر المرمر (</a:t>
            </a:r>
            <a:r>
              <a:rPr lang="en-US" dirty="0"/>
              <a:t>Marble</a:t>
            </a:r>
            <a:r>
              <a:rPr lang="ar-SA" dirty="0"/>
              <a:t> ) وصخر الكوارتزيت (</a:t>
            </a:r>
            <a:r>
              <a:rPr lang="en-US" dirty="0" err="1"/>
              <a:t>Quartizite</a:t>
            </a:r>
            <a:r>
              <a:rPr lang="ar-SA" dirty="0"/>
              <a:t>) والذي يتكون من حبيبات كوارتز متماسكة تماسكا تاما مكونة سطوح ملساء غير منكسرة فيما بينها بل اذا تم الكسر فيتم بالحبيبات </a:t>
            </a:r>
            <a:endParaRPr lang="ar-IQ" dirty="0"/>
          </a:p>
        </p:txBody>
      </p:sp>
    </p:spTree>
    <p:extLst>
      <p:ext uri="{BB962C8B-B14F-4D97-AF65-F5344CB8AC3E}">
        <p14:creationId xmlns:p14="http://schemas.microsoft.com/office/powerpoint/2010/main" val="19159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الصخور المتحولة </a:t>
            </a:r>
            <a:r>
              <a:rPr lang="en-US" b="1" dirty="0"/>
              <a:t>Metamorphic Rock</a:t>
            </a:r>
            <a:endParaRPr lang="ar-IQ" dirty="0"/>
          </a:p>
        </p:txBody>
      </p:sp>
      <p:sp>
        <p:nvSpPr>
          <p:cNvPr id="3" name="عنصر نائب للمحتوى 2"/>
          <p:cNvSpPr>
            <a:spLocks noGrp="1"/>
          </p:cNvSpPr>
          <p:nvPr>
            <p:ph idx="1"/>
          </p:nvPr>
        </p:nvSpPr>
        <p:spPr/>
        <p:txBody>
          <a:bodyPr>
            <a:normAutofit fontScale="85000" lnSpcReduction="20000"/>
          </a:bodyPr>
          <a:lstStyle/>
          <a:p>
            <a:r>
              <a:rPr lang="ar-SA" dirty="0"/>
              <a:t>وينتج عن تحول صخور رسوبي رملي تحت الضغط والحرارة وبترسب السليكا واملاء الفراغات بين الحبيبات </a:t>
            </a:r>
            <a:endParaRPr lang="ar-IQ" dirty="0"/>
          </a:p>
          <a:p>
            <a:r>
              <a:rPr lang="ar-SA" dirty="0"/>
              <a:t>تتماسك هذه الحبيبات والسليكا يمكن ان تتأتى من مياه حاوية على السليكا</a:t>
            </a:r>
            <a:endParaRPr lang="ar-IQ" dirty="0"/>
          </a:p>
          <a:p>
            <a:r>
              <a:rPr lang="ar-SA" dirty="0"/>
              <a:t> اما الرخام (المرمر) فيتكون من تحول صخور الكلس (</a:t>
            </a:r>
            <a:r>
              <a:rPr lang="en-US" dirty="0"/>
              <a:t>Limestone</a:t>
            </a:r>
            <a:r>
              <a:rPr lang="ar-SA" dirty="0"/>
              <a:t> ) بفعل الضغط والحرارة وبوجود المواد الغريبة ( الشوائب) يكتسب الصخر الوان مختلفة وهذا النوع من الصخور منتشر في شمال العراق </a:t>
            </a:r>
            <a:endParaRPr lang="ar-IQ" dirty="0"/>
          </a:p>
          <a:p>
            <a:r>
              <a:rPr lang="ar-SA" dirty="0"/>
              <a:t>ويحتوي هذا الصخر على كمية كبيرة من </a:t>
            </a:r>
            <a:r>
              <a:rPr lang="en-US" dirty="0"/>
              <a:t>Caco3</a:t>
            </a:r>
            <a:r>
              <a:rPr lang="ar-SA" dirty="0"/>
              <a:t> وينتج هذا الصخر عن التحول بفعل الحرارة العالية والضغط العالي الذي يمنع تفكك (</a:t>
            </a:r>
            <a:r>
              <a:rPr lang="en-US" dirty="0"/>
              <a:t>Dissociation </a:t>
            </a:r>
            <a:r>
              <a:rPr lang="ar-SA" dirty="0"/>
              <a:t> ) معدن </a:t>
            </a:r>
            <a:r>
              <a:rPr lang="ar-SA" dirty="0" err="1"/>
              <a:t>الكالسايت</a:t>
            </a:r>
            <a:r>
              <a:rPr lang="ar-SA" dirty="0"/>
              <a:t> الى اوكسيد الكالسيوم و </a:t>
            </a:r>
            <a:r>
              <a:rPr lang="en-US" dirty="0"/>
              <a:t>Co2</a:t>
            </a:r>
            <a:r>
              <a:rPr lang="ar-SA" dirty="0"/>
              <a:t> وبالتالي يحدث تبلور </a:t>
            </a:r>
            <a:r>
              <a:rPr lang="ar-SA" dirty="0" err="1"/>
              <a:t>للكالسايت</a:t>
            </a:r>
            <a:r>
              <a:rPr lang="ar-SA" dirty="0"/>
              <a:t> الى بلورات متوسطة او دقيقة الحجم </a:t>
            </a:r>
            <a:r>
              <a:rPr lang="ar-SA" dirty="0" err="1"/>
              <a:t>ومتساويه</a:t>
            </a:r>
            <a:r>
              <a:rPr lang="ar-SA" dirty="0"/>
              <a:t> تقريبا.</a:t>
            </a:r>
            <a:endParaRPr lang="ar-IQ" dirty="0"/>
          </a:p>
        </p:txBody>
      </p:sp>
    </p:spTree>
    <p:extLst>
      <p:ext uri="{BB962C8B-B14F-4D97-AF65-F5344CB8AC3E}">
        <p14:creationId xmlns:p14="http://schemas.microsoft.com/office/powerpoint/2010/main" val="90123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0026"/>
          </a:xfrm>
        </p:spPr>
        <p:txBody>
          <a:bodyPr>
            <a:normAutofit fontScale="90000"/>
          </a:bodyPr>
          <a:lstStyle/>
          <a:p>
            <a:endParaRPr lang="ar-IQ" dirty="0"/>
          </a:p>
        </p:txBody>
      </p:sp>
      <p:sp>
        <p:nvSpPr>
          <p:cNvPr id="3" name="عنصر نائب للمحتوى 2"/>
          <p:cNvSpPr>
            <a:spLocks noGrp="1"/>
          </p:cNvSpPr>
          <p:nvPr>
            <p:ph idx="1"/>
          </p:nvPr>
        </p:nvSpPr>
        <p:spPr>
          <a:xfrm>
            <a:off x="457200" y="1600200"/>
            <a:ext cx="8229600" cy="4525963"/>
          </a:xfrm>
        </p:spPr>
        <p:txBody>
          <a:bodyPr>
            <a:normAutofit/>
          </a:bodyPr>
          <a:lstStyle/>
          <a:p>
            <a:r>
              <a:rPr lang="ar-IQ" sz="6600" dirty="0">
                <a:solidFill>
                  <a:srgbClr val="00B0F0"/>
                </a:solidFill>
              </a:rPr>
              <a:t>دورة المياه بالطبيعة وعلاقتها</a:t>
            </a:r>
          </a:p>
          <a:p>
            <a:pPr marL="0" indent="0">
              <a:buNone/>
            </a:pPr>
            <a:r>
              <a:rPr lang="ar-IQ" sz="6600" dirty="0">
                <a:solidFill>
                  <a:srgbClr val="00B0F0"/>
                </a:solidFill>
              </a:rPr>
              <a:t>         بعلم الارض</a:t>
            </a:r>
          </a:p>
        </p:txBody>
      </p:sp>
    </p:spTree>
    <p:extLst>
      <p:ext uri="{BB962C8B-B14F-4D97-AF65-F5344CB8AC3E}">
        <p14:creationId xmlns:p14="http://schemas.microsoft.com/office/powerpoint/2010/main" val="249986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البحار والمحيطات</a:t>
            </a:r>
          </a:p>
        </p:txBody>
      </p:sp>
      <p:sp>
        <p:nvSpPr>
          <p:cNvPr id="3" name="عنصر نائب للمحتوى 2"/>
          <p:cNvSpPr>
            <a:spLocks noGrp="1"/>
          </p:cNvSpPr>
          <p:nvPr>
            <p:ph idx="1"/>
          </p:nvPr>
        </p:nvSpPr>
        <p:spPr/>
        <p:txBody>
          <a:bodyPr>
            <a:normAutofit fontScale="77500" lnSpcReduction="20000"/>
          </a:bodyPr>
          <a:lstStyle/>
          <a:p>
            <a:r>
              <a:rPr lang="ar-IQ" dirty="0"/>
              <a:t>وضع العلماء ثلاث نظريات لتفسير نشأت المحيطات هي</a:t>
            </a:r>
          </a:p>
          <a:p>
            <a:r>
              <a:rPr lang="ar-IQ" dirty="0"/>
              <a:t>1-نظرية فاجنر 1914م – زحزحت القارات</a:t>
            </a:r>
          </a:p>
          <a:p>
            <a:r>
              <a:rPr lang="ar-IQ" dirty="0"/>
              <a:t>تعتمد على فرضية ان الارض كانت قارة واحدة كبرى وخلال العصر الكربوني تعرضت لحركة شد عظمى انفصلت الى ما هو علية الان</a:t>
            </a:r>
          </a:p>
          <a:p>
            <a:r>
              <a:rPr lang="ar-IQ" dirty="0"/>
              <a:t>2- نظرية انسلاخ القمر من وجه الارض للعالم جارلس داروين 1878 م </a:t>
            </a:r>
          </a:p>
          <a:p>
            <a:r>
              <a:rPr lang="ar-IQ" dirty="0"/>
              <a:t>تعتمد على الرأي القائل ان القمر والشمس كانت كتله واحدة  ثم انفصل القمر عن الارض بسبب تفاعل قوة جذب الشمس وقوة الطرد المركزي من منطقة المحيط الهادي</a:t>
            </a:r>
          </a:p>
          <a:p>
            <a:r>
              <a:rPr lang="ar-IQ" dirty="0"/>
              <a:t>3- نظرية الصفائح او تكتونية الارض </a:t>
            </a:r>
          </a:p>
          <a:p>
            <a:r>
              <a:rPr lang="ar-IQ" dirty="0"/>
              <a:t>مضمون هذه النظرية ان الغلاف الارضي الصخري الصلب مكون من صفائح محيطية قارية وذات سمك رقيق نسبياً (100-150 كم) تتحرك بالنسبة لبعضها البعض بحركات مستقلة  وتق على حدودها الزلازل والبراكين والجبال</a:t>
            </a:r>
          </a:p>
          <a:p>
            <a:endParaRPr lang="ar-IQ" dirty="0"/>
          </a:p>
          <a:p>
            <a:endParaRPr lang="ar-IQ" dirty="0"/>
          </a:p>
        </p:txBody>
      </p:sp>
    </p:spTree>
    <p:extLst>
      <p:ext uri="{BB962C8B-B14F-4D97-AF65-F5344CB8AC3E}">
        <p14:creationId xmlns:p14="http://schemas.microsoft.com/office/powerpoint/2010/main" val="219842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IQ" dirty="0"/>
              <a:t>الخصائص الكيمائية لمياه المحيطات</a:t>
            </a:r>
          </a:p>
        </p:txBody>
      </p:sp>
      <p:sp>
        <p:nvSpPr>
          <p:cNvPr id="3" name="عنصر نائب للمحتوى 2"/>
          <p:cNvSpPr>
            <a:spLocks noGrp="1"/>
          </p:cNvSpPr>
          <p:nvPr>
            <p:ph idx="1"/>
          </p:nvPr>
        </p:nvSpPr>
        <p:spPr>
          <a:xfrm>
            <a:off x="457200" y="980728"/>
            <a:ext cx="8229600" cy="5616624"/>
          </a:xfrm>
        </p:spPr>
        <p:txBody>
          <a:bodyPr>
            <a:normAutofit fontScale="55000" lnSpcReduction="20000"/>
          </a:bodyPr>
          <a:lstStyle/>
          <a:p>
            <a:pPr marL="0" indent="0">
              <a:buNone/>
            </a:pPr>
            <a:r>
              <a:rPr lang="ar-IQ" b="1" dirty="0"/>
              <a:t>الخصائص الكيميائية:</a:t>
            </a:r>
          </a:p>
          <a:p>
            <a:pPr marL="0" indent="0">
              <a:buNone/>
            </a:pPr>
            <a:r>
              <a:rPr lang="ar-IQ" b="1" dirty="0"/>
              <a:t>1- الملوحة ويعزى الى وجود املاح الصوديوم ويبلغ متوسط نسبة الملوحة في البحار 35 غم املاح \ 1000غم ماء بحر</a:t>
            </a:r>
          </a:p>
          <a:p>
            <a:pPr marL="0" indent="0">
              <a:buNone/>
            </a:pPr>
            <a:r>
              <a:rPr lang="ar-IQ" b="1" dirty="0"/>
              <a:t>2- تتناقص كمية الاوكسجين مع العمق 350 م  وتزداد في الاعماق السطحية لحد ما وهو مهم</a:t>
            </a:r>
          </a:p>
          <a:p>
            <a:pPr marL="514350" indent="-514350">
              <a:buFont typeface="+mj-cs"/>
              <a:buAutoNum type="arabic1Minus"/>
            </a:pPr>
            <a:r>
              <a:rPr lang="ar-IQ" b="1" dirty="0"/>
              <a:t> لتنشيط الكائنات الحية البحرية </a:t>
            </a:r>
          </a:p>
          <a:p>
            <a:pPr marL="514350" indent="-514350">
              <a:buFont typeface="+mj-cs"/>
              <a:buAutoNum type="arabic1Minus"/>
            </a:pPr>
            <a:r>
              <a:rPr lang="ar-IQ" b="1" dirty="0"/>
              <a:t>طبيعة حركة المياه بالبحار</a:t>
            </a:r>
          </a:p>
          <a:p>
            <a:pPr marL="0" indent="0">
              <a:buNone/>
            </a:pPr>
            <a:r>
              <a:rPr lang="ar-IQ" b="1" dirty="0"/>
              <a:t>3- كثافة مياه البحار تختلف تبعاً </a:t>
            </a:r>
          </a:p>
          <a:p>
            <a:pPr marL="514350" indent="-514350">
              <a:buFont typeface="+mj-cs"/>
              <a:buAutoNum type="arabic1Minus"/>
            </a:pPr>
            <a:r>
              <a:rPr lang="ar-IQ" b="1" dirty="0"/>
              <a:t>درجة الحرارة </a:t>
            </a:r>
          </a:p>
          <a:p>
            <a:pPr marL="514350" indent="-514350">
              <a:buFont typeface="+mj-cs"/>
              <a:buAutoNum type="arabic1Minus"/>
            </a:pPr>
            <a:r>
              <a:rPr lang="ar-IQ" b="1" dirty="0"/>
              <a:t>نسبة الملوحة</a:t>
            </a:r>
          </a:p>
          <a:p>
            <a:pPr marL="514350" indent="-514350">
              <a:buFont typeface="+mj-cs"/>
              <a:buAutoNum type="arabic1Minus"/>
            </a:pPr>
            <a:r>
              <a:rPr lang="ar-IQ" b="1" dirty="0"/>
              <a:t>الضغط الواقع عليها باختلاف العمق </a:t>
            </a:r>
          </a:p>
          <a:p>
            <a:pPr marL="0" indent="0">
              <a:buNone/>
            </a:pPr>
            <a:r>
              <a:rPr lang="ar-IQ" b="1" dirty="0"/>
              <a:t>4- الوان :  مياه البحر النقي لا لون له  </a:t>
            </a:r>
          </a:p>
          <a:p>
            <a:pPr marL="0" indent="0">
              <a:buNone/>
            </a:pPr>
            <a:r>
              <a:rPr lang="ar-IQ" b="1" dirty="0"/>
              <a:t> ولكن مياه البحار تبدو بألوان مختلفة حسب العمق </a:t>
            </a:r>
          </a:p>
          <a:p>
            <a:pPr marL="514350" indent="-514350">
              <a:buFont typeface="+mj-cs"/>
              <a:buAutoNum type="arabic1Minus"/>
            </a:pPr>
            <a:r>
              <a:rPr lang="ar-IQ" b="1" dirty="0"/>
              <a:t>حيث الازرق في الاعماق السفلى والوسطى </a:t>
            </a:r>
          </a:p>
          <a:p>
            <a:pPr marL="514350" indent="-514350">
              <a:buFont typeface="+mj-cs"/>
              <a:buAutoNum type="arabic1Minus"/>
            </a:pPr>
            <a:r>
              <a:rPr lang="ar-IQ" b="1" dirty="0"/>
              <a:t>واللون الاخضر بالمياه الساحلية</a:t>
            </a:r>
          </a:p>
          <a:p>
            <a:pPr marL="0" indent="0">
              <a:buNone/>
            </a:pPr>
            <a:r>
              <a:rPr lang="ar-IQ" sz="4400" b="1" dirty="0">
                <a:solidFill>
                  <a:srgbClr val="FF0000"/>
                </a:solidFill>
              </a:rPr>
              <a:t>العوامل التي تلون مياه البحار هي</a:t>
            </a:r>
          </a:p>
          <a:p>
            <a:pPr>
              <a:buFontTx/>
              <a:buChar char="-"/>
            </a:pPr>
            <a:r>
              <a:rPr lang="ar-IQ" b="1" dirty="0"/>
              <a:t>تغلغل اشعة الشمس      </a:t>
            </a:r>
          </a:p>
          <a:p>
            <a:pPr>
              <a:buFontTx/>
              <a:buChar char="-"/>
            </a:pPr>
            <a:r>
              <a:rPr lang="ar-IQ" b="1" dirty="0"/>
              <a:t>تنوع المواد العضوية العالقة</a:t>
            </a:r>
          </a:p>
          <a:p>
            <a:pPr>
              <a:buFontTx/>
              <a:buChar char="-"/>
            </a:pPr>
            <a:r>
              <a:rPr lang="ar-IQ" b="1" dirty="0"/>
              <a:t>تكوين الشعب المرجانية</a:t>
            </a:r>
          </a:p>
          <a:p>
            <a:pPr>
              <a:buFontTx/>
              <a:buChar char="-"/>
            </a:pPr>
            <a:r>
              <a:rPr lang="ar-IQ" b="1" dirty="0"/>
              <a:t>وجود الطحالب</a:t>
            </a:r>
          </a:p>
          <a:p>
            <a:pPr>
              <a:buFontTx/>
              <a:buChar char="-"/>
            </a:pPr>
            <a:endParaRPr lang="ar-IQ" dirty="0"/>
          </a:p>
          <a:p>
            <a:pPr>
              <a:buFontTx/>
              <a:buChar char="-"/>
            </a:pPr>
            <a:endParaRPr lang="ar-IQ" dirty="0"/>
          </a:p>
        </p:txBody>
      </p:sp>
    </p:spTree>
    <p:extLst>
      <p:ext uri="{BB962C8B-B14F-4D97-AF65-F5344CB8AC3E}">
        <p14:creationId xmlns:p14="http://schemas.microsoft.com/office/powerpoint/2010/main" val="3501998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
                                            <p:txEl>
                                              <p:pRg st="17" end="17"/>
                                            </p:txEl>
                                          </p:spTgt>
                                        </p:tgtEl>
                                        <p:attrNameLst>
                                          <p:attrName>style.visibility</p:attrName>
                                        </p:attrNameLst>
                                      </p:cBhvr>
                                      <p:to>
                                        <p:strVal val="visible"/>
                                      </p:to>
                                    </p:set>
                                    <p:anim calcmode="lin" valueType="num">
                                      <p:cBhvr additive="base">
                                        <p:cTn id="109"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a:t>الخصائص الكيمائية لمياه المحيطات</a:t>
            </a:r>
          </a:p>
        </p:txBody>
      </p:sp>
      <p:sp>
        <p:nvSpPr>
          <p:cNvPr id="3" name="عنصر نائب للمحتوى 2"/>
          <p:cNvSpPr>
            <a:spLocks noGrp="1"/>
          </p:cNvSpPr>
          <p:nvPr>
            <p:ph idx="1"/>
          </p:nvPr>
        </p:nvSpPr>
        <p:spPr>
          <a:xfrm>
            <a:off x="457200" y="836712"/>
            <a:ext cx="8229600" cy="5289451"/>
          </a:xfrm>
        </p:spPr>
        <p:txBody>
          <a:bodyPr/>
          <a:lstStyle/>
          <a:p>
            <a:r>
              <a:rPr lang="ar-IQ" dirty="0"/>
              <a:t>التكوينات الجليدية</a:t>
            </a:r>
          </a:p>
          <a:p>
            <a:r>
              <a:rPr lang="ar-IQ" dirty="0"/>
              <a:t>تصنف تبعاً لمصدرها الى مجموعتين رئيسيتين</a:t>
            </a:r>
          </a:p>
          <a:p>
            <a:r>
              <a:rPr lang="ar-IQ" dirty="0"/>
              <a:t>أ- الجليد البحري  </a:t>
            </a:r>
          </a:p>
          <a:p>
            <a:r>
              <a:rPr lang="ar-IQ" dirty="0"/>
              <a:t>وهي الكتل الثلجية التي تكونت فوق مياه البحر بسبب انخفاض درجة الحرارة لمياه البحار دون الصفر المئوي</a:t>
            </a:r>
          </a:p>
          <a:p>
            <a:r>
              <a:rPr lang="ar-IQ" dirty="0"/>
              <a:t>ب- الجبال الجليدية الطافية</a:t>
            </a:r>
          </a:p>
          <a:p>
            <a:r>
              <a:rPr lang="ar-IQ" dirty="0"/>
              <a:t>وهي كتل جليدية على شكل جبال تطفو فوق المياه</a:t>
            </a:r>
          </a:p>
          <a:p>
            <a:endParaRPr lang="ar-IQ" dirty="0"/>
          </a:p>
        </p:txBody>
      </p:sp>
    </p:spTree>
    <p:extLst>
      <p:ext uri="{BB962C8B-B14F-4D97-AF65-F5344CB8AC3E}">
        <p14:creationId xmlns:p14="http://schemas.microsoft.com/office/powerpoint/2010/main" val="68576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5" y="980728"/>
            <a:ext cx="8208912" cy="5589240"/>
          </a:xfrm>
        </p:spPr>
      </p:pic>
    </p:spTree>
    <p:extLst>
      <p:ext uri="{BB962C8B-B14F-4D97-AF65-F5344CB8AC3E}">
        <p14:creationId xmlns:p14="http://schemas.microsoft.com/office/powerpoint/2010/main" val="11113598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ar-IQ" dirty="0"/>
              <a:t>اهمية علوم البحار في الحياة اليومية</a:t>
            </a:r>
            <a:br>
              <a:rPr lang="ar-IQ" dirty="0"/>
            </a:br>
            <a:endParaRPr lang="ar-IQ" dirty="0"/>
          </a:p>
        </p:txBody>
      </p:sp>
      <p:sp>
        <p:nvSpPr>
          <p:cNvPr id="3" name="عنصر نائب للمحتوى 2"/>
          <p:cNvSpPr>
            <a:spLocks noGrp="1"/>
          </p:cNvSpPr>
          <p:nvPr>
            <p:ph idx="1"/>
          </p:nvPr>
        </p:nvSpPr>
        <p:spPr>
          <a:xfrm>
            <a:off x="457200" y="908720"/>
            <a:ext cx="8229600" cy="5217443"/>
          </a:xfrm>
        </p:spPr>
        <p:txBody>
          <a:bodyPr>
            <a:normAutofit fontScale="70000" lnSpcReduction="20000"/>
          </a:bodyPr>
          <a:lstStyle/>
          <a:p>
            <a:r>
              <a:rPr lang="ar-IQ" dirty="0"/>
              <a:t>1- </a:t>
            </a:r>
            <a:r>
              <a:rPr lang="ar-IQ" sz="3400" b="1" dirty="0"/>
              <a:t>الاستفادة من بعض الكائنات الحية  العضوية منها</a:t>
            </a:r>
          </a:p>
          <a:p>
            <a:r>
              <a:rPr lang="ar-IQ" dirty="0"/>
              <a:t>الاسماك والثديات البحرية</a:t>
            </a:r>
          </a:p>
          <a:p>
            <a:r>
              <a:rPr lang="ar-IQ" dirty="0"/>
              <a:t>الطحالب والاسفنج</a:t>
            </a:r>
          </a:p>
          <a:p>
            <a:r>
              <a:rPr lang="ar-IQ" dirty="0"/>
              <a:t>المحار والاصداف واللؤلؤ </a:t>
            </a:r>
          </a:p>
          <a:p>
            <a:r>
              <a:rPr lang="ar-IQ" b="1" dirty="0"/>
              <a:t>2- استخلاص بعض الاملاح والمعادن  ومنها</a:t>
            </a:r>
          </a:p>
          <a:p>
            <a:pPr marL="514350" indent="-514350">
              <a:buFont typeface="+mj-cs"/>
              <a:buAutoNum type="arabic1Minus"/>
            </a:pPr>
            <a:r>
              <a:rPr lang="ar-IQ" dirty="0"/>
              <a:t>ملح الطعام</a:t>
            </a:r>
          </a:p>
          <a:p>
            <a:pPr marL="514350" indent="-514350">
              <a:buFont typeface="+mj-cs"/>
              <a:buAutoNum type="arabic1Minus"/>
            </a:pPr>
            <a:r>
              <a:rPr lang="ar-IQ" dirty="0"/>
              <a:t>اليود والبروم والمغنيسيوم</a:t>
            </a:r>
          </a:p>
          <a:p>
            <a:pPr marL="514350" indent="-514350">
              <a:buFont typeface="+mj-cs"/>
              <a:buAutoNum type="arabic1Minus"/>
            </a:pPr>
            <a:r>
              <a:rPr lang="ar-IQ" dirty="0"/>
              <a:t>زيت البترول</a:t>
            </a:r>
          </a:p>
          <a:p>
            <a:r>
              <a:rPr lang="ar-IQ" b="1" dirty="0"/>
              <a:t>3- استغلال مياه البحار في توليد الطاقة المحركة عن طريق</a:t>
            </a:r>
          </a:p>
          <a:p>
            <a:pPr marL="514350" indent="-514350">
              <a:buFont typeface="+mj-cs"/>
              <a:buAutoNum type="arabic1Minus"/>
            </a:pPr>
            <a:r>
              <a:rPr lang="ar-IQ" dirty="0"/>
              <a:t>فرق المد والجزر</a:t>
            </a:r>
          </a:p>
          <a:p>
            <a:pPr marL="514350" indent="-514350">
              <a:buFont typeface="+mj-cs"/>
              <a:buAutoNum type="arabic1Minus"/>
            </a:pPr>
            <a:r>
              <a:rPr lang="ar-IQ" dirty="0"/>
              <a:t>استغلال الامواج لتوليد الطاقة الكهربائية</a:t>
            </a:r>
          </a:p>
          <a:p>
            <a:r>
              <a:rPr lang="ar-IQ" sz="3400" b="1" dirty="0"/>
              <a:t>4- كمياه للشرب عبر التحلية بعمليات </a:t>
            </a:r>
          </a:p>
          <a:p>
            <a:r>
              <a:rPr lang="ar-IQ" dirty="0"/>
              <a:t>أ- التقطير</a:t>
            </a:r>
          </a:p>
          <a:p>
            <a:r>
              <a:rPr lang="ar-IQ" dirty="0"/>
              <a:t>ب-التجميد السريع وفصل الاملاح  المتبلورة عن الماء</a:t>
            </a:r>
          </a:p>
          <a:p>
            <a:r>
              <a:rPr lang="ar-IQ" dirty="0"/>
              <a:t>ج- التحليل الغشائي الكهربائي عبر اقطاب كهربائية</a:t>
            </a:r>
          </a:p>
          <a:p>
            <a:endParaRPr lang="ar-IQ" dirty="0"/>
          </a:p>
          <a:p>
            <a:endParaRPr lang="ar-IQ" dirty="0"/>
          </a:p>
        </p:txBody>
      </p:sp>
    </p:spTree>
    <p:extLst>
      <p:ext uri="{BB962C8B-B14F-4D97-AF65-F5344CB8AC3E}">
        <p14:creationId xmlns:p14="http://schemas.microsoft.com/office/powerpoint/2010/main" val="1034331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الانهار</a:t>
            </a:r>
          </a:p>
        </p:txBody>
      </p:sp>
      <p:sp>
        <p:nvSpPr>
          <p:cNvPr id="3" name="عنصر نائب للمحتوى 2"/>
          <p:cNvSpPr>
            <a:spLocks noGrp="1"/>
          </p:cNvSpPr>
          <p:nvPr>
            <p:ph idx="1"/>
          </p:nvPr>
        </p:nvSpPr>
        <p:spPr/>
        <p:txBody>
          <a:bodyPr>
            <a:normAutofit fontScale="85000" lnSpcReduction="20000"/>
          </a:bodyPr>
          <a:lstStyle/>
          <a:p>
            <a:r>
              <a:rPr lang="ar-SA" dirty="0"/>
              <a:t>تعد مياه الانهار عامل مهم في التأثيرات الجيوفيزيائية لس</a:t>
            </a:r>
            <a:r>
              <a:rPr lang="ar-IQ" dirty="0"/>
              <a:t>ط</a:t>
            </a:r>
            <a:r>
              <a:rPr lang="ar-SA" dirty="0"/>
              <a:t>ح الارض وتغيير شكله .</a:t>
            </a:r>
            <a:endParaRPr lang="ar-IQ" dirty="0"/>
          </a:p>
          <a:p>
            <a:r>
              <a:rPr lang="ar-SA" dirty="0"/>
              <a:t> ومياه الانهار قد تكون دائميه او موسمية او متقطعة تتحكم بها مواسم سقوط الامطار . </a:t>
            </a:r>
            <a:endParaRPr lang="ar-IQ" dirty="0"/>
          </a:p>
          <a:p>
            <a:r>
              <a:rPr lang="ar-SA" dirty="0"/>
              <a:t>ان مياه الانهار الجارية تحمل الفتات الصخري والمواد العالقة والذائبة باتجاه الانحدار العام للنهر (تأثير الجاذبية)</a:t>
            </a:r>
            <a:endParaRPr lang="ar-IQ" dirty="0"/>
          </a:p>
          <a:p>
            <a:r>
              <a:rPr lang="ar-SA" dirty="0"/>
              <a:t> وتعتمد الانهار في مياهها على الامطار والثلوج التي تذوب ثم تتجمع كافة المصادر لتكوين الانهار </a:t>
            </a:r>
            <a:endParaRPr lang="ar-IQ" dirty="0"/>
          </a:p>
          <a:p>
            <a:r>
              <a:rPr lang="ar-SA" dirty="0"/>
              <a:t>وقسم من المياه المتساقطة يعود الى الجو ثانية بواسطة التبخر والنتح</a:t>
            </a:r>
            <a:endParaRPr lang="ar-IQ" dirty="0"/>
          </a:p>
          <a:p>
            <a:r>
              <a:rPr lang="ar-SA" dirty="0"/>
              <a:t> وبعضه يدخل باطن الارض مكونا المياه الجوفية والتي قد يعود بعضها ثانية الى الانهار </a:t>
            </a:r>
            <a:endParaRPr lang="ar-IQ" dirty="0"/>
          </a:p>
        </p:txBody>
      </p:sp>
    </p:spTree>
    <p:extLst>
      <p:ext uri="{BB962C8B-B14F-4D97-AF65-F5344CB8AC3E}">
        <p14:creationId xmlns:p14="http://schemas.microsoft.com/office/powerpoint/2010/main" val="408620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endParaRPr lang="ar-IQ" dirty="0"/>
          </a:p>
        </p:txBody>
      </p:sp>
      <p:pic>
        <p:nvPicPr>
          <p:cNvPr id="1026" name="Picture 2"/>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1318729" y="1600200"/>
            <a:ext cx="6506542"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نتيجة بحث الصور عن دورة المياه في الطبيعة">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256283"/>
            <a:ext cx="8712968" cy="6600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28095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SA" b="1" dirty="0">
                <a:solidFill>
                  <a:srgbClr val="00B0F0"/>
                </a:solidFill>
              </a:rPr>
              <a:t>العوامل المحددة لطبيعة الانهار</a:t>
            </a:r>
            <a:r>
              <a:rPr lang="ar-SA" b="1" dirty="0"/>
              <a:t>:</a:t>
            </a:r>
            <a:endParaRPr lang="en-US" dirty="0"/>
          </a:p>
        </p:txBody>
      </p:sp>
      <p:sp>
        <p:nvSpPr>
          <p:cNvPr id="3" name="عنصر نائب للمحتوى 2"/>
          <p:cNvSpPr>
            <a:spLocks noGrp="1"/>
          </p:cNvSpPr>
          <p:nvPr>
            <p:ph idx="1"/>
          </p:nvPr>
        </p:nvSpPr>
        <p:spPr>
          <a:xfrm>
            <a:off x="457200" y="908720"/>
            <a:ext cx="8229600" cy="5832648"/>
          </a:xfrm>
        </p:spPr>
        <p:txBody>
          <a:bodyPr>
            <a:normAutofit fontScale="70000" lnSpcReduction="20000"/>
          </a:bodyPr>
          <a:lstStyle/>
          <a:p>
            <a:r>
              <a:rPr lang="ar-SA" b="1" dirty="0"/>
              <a:t>العوامل المحددة لطبيعة الانهار</a:t>
            </a:r>
            <a:r>
              <a:rPr lang="ar-IQ" b="1" dirty="0"/>
              <a:t> هي </a:t>
            </a:r>
            <a:r>
              <a:rPr lang="ar-SA" b="1" dirty="0"/>
              <a:t>:</a:t>
            </a:r>
            <a:endParaRPr lang="en-US" dirty="0"/>
          </a:p>
          <a:p>
            <a:r>
              <a:rPr lang="ar-SA" dirty="0"/>
              <a:t>1- </a:t>
            </a:r>
            <a:r>
              <a:rPr lang="ar-SA" b="1" dirty="0"/>
              <a:t>التفريغ</a:t>
            </a:r>
            <a:r>
              <a:rPr lang="ar-IQ" b="1" dirty="0"/>
              <a:t> او التصريف</a:t>
            </a:r>
            <a:r>
              <a:rPr lang="ar-SA" b="1" dirty="0"/>
              <a:t> </a:t>
            </a:r>
            <a:r>
              <a:rPr lang="en-US" b="1" dirty="0"/>
              <a:t>Discharge</a:t>
            </a:r>
            <a:r>
              <a:rPr lang="en-US" dirty="0"/>
              <a:t> </a:t>
            </a:r>
            <a:r>
              <a:rPr lang="ar-SA" dirty="0"/>
              <a:t> : وهي كمية الماء التي تجتاز نقطة معينة في وحدة الزمن وتقدر ب م</a:t>
            </a:r>
            <a:r>
              <a:rPr lang="ar-IQ" baseline="30000" dirty="0"/>
              <a:t>3</a:t>
            </a:r>
            <a:r>
              <a:rPr lang="ar-SA" dirty="0"/>
              <a:t> /ثا او قدم</a:t>
            </a:r>
            <a:r>
              <a:rPr lang="ar-IQ" baseline="30000" dirty="0"/>
              <a:t>3</a:t>
            </a:r>
            <a:r>
              <a:rPr lang="ar-SA" dirty="0"/>
              <a:t> /ثا .</a:t>
            </a:r>
            <a:endParaRPr lang="en-US" dirty="0"/>
          </a:p>
          <a:p>
            <a:r>
              <a:rPr lang="ar-SA" b="1" dirty="0"/>
              <a:t>2- معدل السرعة </a:t>
            </a:r>
            <a:r>
              <a:rPr lang="ar-SA" dirty="0"/>
              <a:t>: ويعبر عن سرعة مرور التيار خلال وحدة الزمن مقدرة بال م/ثا او كم /ساعة</a:t>
            </a:r>
            <a:endParaRPr lang="en-US" dirty="0"/>
          </a:p>
          <a:p>
            <a:r>
              <a:rPr lang="ar-SA" b="1" dirty="0"/>
              <a:t>3- حجم وشكل المجرى </a:t>
            </a:r>
            <a:r>
              <a:rPr lang="ar-SA" dirty="0"/>
              <a:t>: يعبر عن حجم المجرى بحاصل ضرب معدل العرض في معدل العمق </a:t>
            </a:r>
            <a:endParaRPr lang="ar-IQ" dirty="0"/>
          </a:p>
          <a:p>
            <a:r>
              <a:rPr lang="ar-SA" dirty="0"/>
              <a:t>اما شكل المجرى فهو يعبر عن شكل المجرى من الضفة الى الضفة الاخرى .</a:t>
            </a:r>
            <a:endParaRPr lang="en-US" dirty="0"/>
          </a:p>
          <a:p>
            <a:r>
              <a:rPr lang="ar-SA" b="1" dirty="0"/>
              <a:t>4- الميل </a:t>
            </a:r>
            <a:r>
              <a:rPr lang="en-US" b="1" dirty="0"/>
              <a:t>Gradient</a:t>
            </a:r>
            <a:r>
              <a:rPr lang="ar-SA" b="1" dirty="0"/>
              <a:t> او الانحدار </a:t>
            </a:r>
            <a:r>
              <a:rPr lang="en-US" b="1" dirty="0"/>
              <a:t>Slope</a:t>
            </a:r>
            <a:r>
              <a:rPr lang="ar-SA" b="1" dirty="0"/>
              <a:t> : </a:t>
            </a:r>
            <a:r>
              <a:rPr lang="ar-SA" dirty="0"/>
              <a:t>هو تعبير عن مدى التغير في ارتفاع مستوى النهر بين نقطتين خلال جريانه افقيا ويعبر عنه بالقدم / ميل</a:t>
            </a:r>
            <a:endParaRPr lang="ar-IQ" dirty="0"/>
          </a:p>
          <a:p>
            <a:r>
              <a:rPr lang="ar-SA" dirty="0"/>
              <a:t> ويكون الانحدار كبير قرب المنبع (</a:t>
            </a:r>
            <a:r>
              <a:rPr lang="en-US" dirty="0"/>
              <a:t>Source</a:t>
            </a:r>
            <a:r>
              <a:rPr lang="ar-SA" dirty="0"/>
              <a:t> ) ويقل باتجاه المصب (</a:t>
            </a:r>
            <a:r>
              <a:rPr lang="en-US" dirty="0"/>
              <a:t>Mouth</a:t>
            </a:r>
            <a:r>
              <a:rPr lang="ar-SA" dirty="0"/>
              <a:t> ) </a:t>
            </a:r>
            <a:endParaRPr lang="en-US" dirty="0"/>
          </a:p>
          <a:p>
            <a:r>
              <a:rPr lang="ar-SA" b="1" dirty="0"/>
              <a:t>5- الحمولة  </a:t>
            </a:r>
            <a:r>
              <a:rPr lang="en-US" b="1" dirty="0"/>
              <a:t>Load</a:t>
            </a:r>
            <a:r>
              <a:rPr lang="ar-SA" b="1" dirty="0"/>
              <a:t> :  </a:t>
            </a:r>
            <a:r>
              <a:rPr lang="ar-SA" dirty="0"/>
              <a:t>وهي تعبير عن كمية المواد التي ينقلها النهر وتتكون من الفتات الصخري والمواد العالقة والمواد المذابة , </a:t>
            </a:r>
            <a:endParaRPr lang="ar-IQ" dirty="0"/>
          </a:p>
          <a:p>
            <a:r>
              <a:rPr lang="ar-SA" dirty="0"/>
              <a:t>حمولة النهر فوق قاع النهر او قريبا منه ستكون من المواد الخشنة </a:t>
            </a:r>
            <a:r>
              <a:rPr lang="ar-IQ" dirty="0"/>
              <a:t>\</a:t>
            </a:r>
          </a:p>
          <a:p>
            <a:r>
              <a:rPr lang="ar-SA" dirty="0"/>
              <a:t>وكذلك فهنالك المواد العالقة (</a:t>
            </a:r>
            <a:r>
              <a:rPr lang="en-US" dirty="0"/>
              <a:t>Bed load</a:t>
            </a:r>
            <a:r>
              <a:rPr lang="ar-SA" dirty="0"/>
              <a:t> او </a:t>
            </a:r>
            <a:r>
              <a:rPr lang="en-US" dirty="0"/>
              <a:t>  Suspended load</a:t>
            </a:r>
            <a:r>
              <a:rPr lang="ar-SA" dirty="0"/>
              <a:t>) وكذلك هناك المواد الذائبة  ( </a:t>
            </a:r>
            <a:r>
              <a:rPr lang="en-US" dirty="0"/>
              <a:t>Dissolved load</a:t>
            </a:r>
            <a:r>
              <a:rPr lang="ar-SA" dirty="0"/>
              <a:t> ) </a:t>
            </a:r>
            <a:endParaRPr lang="en-US" dirty="0"/>
          </a:p>
        </p:txBody>
      </p:sp>
    </p:spTree>
    <p:extLst>
      <p:ext uri="{BB962C8B-B14F-4D97-AF65-F5344CB8AC3E}">
        <p14:creationId xmlns:p14="http://schemas.microsoft.com/office/powerpoint/2010/main" val="75032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276"/>
          </a:xfrm>
        </p:spPr>
        <p:txBody>
          <a:bodyPr>
            <a:normAutofit fontScale="90000"/>
          </a:bodyPr>
          <a:lstStyle/>
          <a:p>
            <a:r>
              <a:rPr lang="ar-SA" b="1" dirty="0">
                <a:solidFill>
                  <a:srgbClr val="00B0F0"/>
                </a:solidFill>
              </a:rPr>
              <a:t>دورة </a:t>
            </a:r>
            <a:r>
              <a:rPr lang="ar-IQ" b="1" dirty="0">
                <a:solidFill>
                  <a:srgbClr val="00B0F0"/>
                </a:solidFill>
              </a:rPr>
              <a:t>حياة </a:t>
            </a:r>
            <a:r>
              <a:rPr lang="ar-SA" b="1" dirty="0">
                <a:solidFill>
                  <a:srgbClr val="00B0F0"/>
                </a:solidFill>
              </a:rPr>
              <a:t>النهر </a:t>
            </a:r>
            <a:r>
              <a:rPr lang="en-US" b="1" dirty="0">
                <a:solidFill>
                  <a:srgbClr val="00B0F0"/>
                </a:solidFill>
              </a:rPr>
              <a:t>Alluvial cycle</a:t>
            </a:r>
            <a:endParaRPr lang="ar-IQ" dirty="0">
              <a:solidFill>
                <a:srgbClr val="00B0F0"/>
              </a:solidFill>
            </a:endParaRPr>
          </a:p>
        </p:txBody>
      </p:sp>
      <p:sp>
        <p:nvSpPr>
          <p:cNvPr id="3" name="عنصر نائب للمحتوى 2"/>
          <p:cNvSpPr>
            <a:spLocks noGrp="1"/>
          </p:cNvSpPr>
          <p:nvPr>
            <p:ph idx="1"/>
          </p:nvPr>
        </p:nvSpPr>
        <p:spPr>
          <a:xfrm>
            <a:off x="457200" y="980728"/>
            <a:ext cx="8229600" cy="5145435"/>
          </a:xfrm>
        </p:spPr>
        <p:txBody>
          <a:bodyPr>
            <a:normAutofit fontScale="70000" lnSpcReduction="20000"/>
          </a:bodyPr>
          <a:lstStyle/>
          <a:p>
            <a:r>
              <a:rPr lang="ar-SA" b="1" dirty="0"/>
              <a:t>تقسم الى ثلاث مراحل :</a:t>
            </a:r>
            <a:endParaRPr lang="en-US" dirty="0"/>
          </a:p>
          <a:p>
            <a:r>
              <a:rPr lang="ar-SA" b="1" dirty="0"/>
              <a:t>1- مرحلة الشباب </a:t>
            </a:r>
            <a:r>
              <a:rPr lang="en-US" b="1" dirty="0"/>
              <a:t>Young stage </a:t>
            </a:r>
            <a:r>
              <a:rPr lang="ar-SA" dirty="0"/>
              <a:t>: في هذه المرحلة يكون ميل النهر والتعرية قوية </a:t>
            </a:r>
            <a:endParaRPr lang="en-US" dirty="0"/>
          </a:p>
          <a:p>
            <a:r>
              <a:rPr lang="ar-SA" dirty="0"/>
              <a:t>والوديان فيه عميقة والانحناءات حادة </a:t>
            </a:r>
            <a:endParaRPr lang="en-US" dirty="0"/>
          </a:p>
          <a:p>
            <a:r>
              <a:rPr lang="ar-SA" dirty="0"/>
              <a:t>وفي هذه الحالة فالأراضي المجاورة غير متأثرة بالنحت النهري . وتتميز هه المرحلة بالمظاهر الاتية </a:t>
            </a:r>
            <a:endParaRPr lang="en-US" dirty="0"/>
          </a:p>
          <a:p>
            <a:r>
              <a:rPr lang="ar-SA" b="1" dirty="0"/>
              <a:t>أ- الحفر الوعائية  </a:t>
            </a:r>
            <a:r>
              <a:rPr lang="en-US" dirty="0"/>
              <a:t>Pot holes </a:t>
            </a:r>
            <a:r>
              <a:rPr lang="ar-SA" dirty="0"/>
              <a:t> : وهي حفر عميق ضيق اسطوانية الشكل توجد في قاع النهر تتكون بسبب حركة الماء السريعة واللولبية </a:t>
            </a:r>
            <a:endParaRPr lang="en-US" dirty="0"/>
          </a:p>
          <a:p>
            <a:r>
              <a:rPr lang="ar-SA" dirty="0"/>
              <a:t>وتساهم الدقائق المحمولة في شدة التعرية   ( الحفر ) في هذه المرحلة </a:t>
            </a:r>
            <a:endParaRPr lang="en-US" dirty="0"/>
          </a:p>
          <a:p>
            <a:r>
              <a:rPr lang="ar-SA" dirty="0"/>
              <a:t>ب- </a:t>
            </a:r>
            <a:r>
              <a:rPr lang="ar-SA" b="1" dirty="0"/>
              <a:t>المساقط  </a:t>
            </a:r>
            <a:r>
              <a:rPr lang="en-US" b="1" dirty="0"/>
              <a:t>Fall</a:t>
            </a:r>
            <a:r>
              <a:rPr lang="ar-SA" dirty="0"/>
              <a:t> : وتنتج عن الاختلاف في الارتفاع في مناطق مجرى النهر بسبب حدوث تكسر </a:t>
            </a:r>
            <a:endParaRPr lang="en-US" dirty="0"/>
          </a:p>
          <a:p>
            <a:r>
              <a:rPr lang="ar-SA" dirty="0"/>
              <a:t>او نتيجة لتعاقب صخور قوية وهشة في المجرى حيث تتأكل الصخور الهشة بدرجة اكبر وبالتالي ينخفض مستواها ويصبح فارق في الارتفاع</a:t>
            </a:r>
            <a:endParaRPr lang="en-US" dirty="0"/>
          </a:p>
          <a:p>
            <a:r>
              <a:rPr lang="ar-SA" b="1" dirty="0"/>
              <a:t>ج- الاخاديد القديمة </a:t>
            </a:r>
            <a:r>
              <a:rPr lang="en-US" dirty="0"/>
              <a:t>Deep gorge </a:t>
            </a:r>
            <a:r>
              <a:rPr lang="ar-SA" dirty="0"/>
              <a:t> حيث يصبح شكل النهر مشابه للرقم </a:t>
            </a:r>
            <a:r>
              <a:rPr lang="en-US" dirty="0"/>
              <a:t>v </a:t>
            </a:r>
            <a:r>
              <a:rPr lang="ar-SA" dirty="0"/>
              <a:t> مياه النهر في القعر</a:t>
            </a:r>
            <a:endParaRPr lang="en-US" dirty="0"/>
          </a:p>
          <a:p>
            <a:endParaRPr lang="en-US" dirty="0"/>
          </a:p>
          <a:p>
            <a:endParaRPr lang="en-US" dirty="0"/>
          </a:p>
          <a:p>
            <a:endParaRPr lang="ar-IQ" dirty="0"/>
          </a:p>
        </p:txBody>
      </p:sp>
    </p:spTree>
    <p:extLst>
      <p:ext uri="{BB962C8B-B14F-4D97-AF65-F5344CB8AC3E}">
        <p14:creationId xmlns:p14="http://schemas.microsoft.com/office/powerpoint/2010/main" val="199527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88640"/>
            <a:ext cx="8352928" cy="6048671"/>
          </a:xfrm>
        </p:spPr>
      </p:pic>
    </p:spTree>
    <p:extLst>
      <p:ext uri="{BB962C8B-B14F-4D97-AF65-F5344CB8AC3E}">
        <p14:creationId xmlns:p14="http://schemas.microsoft.com/office/powerpoint/2010/main" val="38792669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SA" b="1" dirty="0"/>
              <a:t>دورة النهر </a:t>
            </a:r>
            <a:r>
              <a:rPr lang="en-US" b="1" dirty="0"/>
              <a:t>Alluvial cycle</a:t>
            </a:r>
            <a:endParaRPr lang="ar-IQ" dirty="0"/>
          </a:p>
        </p:txBody>
      </p:sp>
      <p:sp>
        <p:nvSpPr>
          <p:cNvPr id="3" name="عنصر نائب للمحتوى 2"/>
          <p:cNvSpPr>
            <a:spLocks noGrp="1"/>
          </p:cNvSpPr>
          <p:nvPr>
            <p:ph idx="1"/>
          </p:nvPr>
        </p:nvSpPr>
        <p:spPr>
          <a:xfrm>
            <a:off x="457200" y="980728"/>
            <a:ext cx="8229600" cy="5328592"/>
          </a:xfrm>
        </p:spPr>
        <p:txBody>
          <a:bodyPr>
            <a:normAutofit fontScale="77500" lnSpcReduction="20000"/>
          </a:bodyPr>
          <a:lstStyle/>
          <a:p>
            <a:r>
              <a:rPr lang="ar-SA" b="1" dirty="0"/>
              <a:t>2- مرحلة البلوغ </a:t>
            </a:r>
            <a:r>
              <a:rPr lang="en-US" b="1" dirty="0"/>
              <a:t>Maturity stage </a:t>
            </a:r>
            <a:r>
              <a:rPr lang="ar-SA" b="1" dirty="0"/>
              <a:t> : </a:t>
            </a:r>
            <a:endParaRPr lang="ar-IQ" b="1" dirty="0"/>
          </a:p>
          <a:p>
            <a:r>
              <a:rPr lang="ar-SA" dirty="0"/>
              <a:t>في هذه المرحلة</a:t>
            </a:r>
            <a:endParaRPr lang="ar-IQ" dirty="0"/>
          </a:p>
          <a:p>
            <a:r>
              <a:rPr lang="ar-SA" dirty="0"/>
              <a:t> تكون التعرية</a:t>
            </a:r>
            <a:r>
              <a:rPr lang="ar-IQ" dirty="0"/>
              <a:t> </a:t>
            </a:r>
            <a:r>
              <a:rPr lang="ar-SA" dirty="0"/>
              <a:t>على الجوانب</a:t>
            </a:r>
            <a:r>
              <a:rPr lang="ar-IQ" dirty="0"/>
              <a:t> </a:t>
            </a:r>
          </a:p>
          <a:p>
            <a:r>
              <a:rPr lang="ar-SA" dirty="0"/>
              <a:t>انحدار النهر بطئ </a:t>
            </a:r>
            <a:endParaRPr lang="ar-IQ" dirty="0"/>
          </a:p>
          <a:p>
            <a:r>
              <a:rPr lang="ar-SA" dirty="0"/>
              <a:t>عملية التعرية ابطأ من المرحلة السابقة </a:t>
            </a:r>
            <a:endParaRPr lang="ar-IQ" dirty="0"/>
          </a:p>
          <a:p>
            <a:r>
              <a:rPr lang="ar-SA" dirty="0"/>
              <a:t>الانحناءات اقل شدة من مرحلة الشباب .</a:t>
            </a:r>
            <a:endParaRPr lang="ar-IQ" dirty="0"/>
          </a:p>
          <a:p>
            <a:r>
              <a:rPr lang="ar-SA" dirty="0"/>
              <a:t> وتتميز هذه المرحلة بما يلي :</a:t>
            </a:r>
            <a:endParaRPr lang="en-US" dirty="0"/>
          </a:p>
          <a:p>
            <a:pPr lvl="0"/>
            <a:r>
              <a:rPr lang="ar-IQ" b="1" dirty="0"/>
              <a:t>أ- </a:t>
            </a:r>
            <a:r>
              <a:rPr lang="ar-SA" b="1" dirty="0"/>
              <a:t>منعطفات  </a:t>
            </a:r>
            <a:r>
              <a:rPr lang="en-US" b="1" dirty="0"/>
              <a:t>meanders </a:t>
            </a:r>
            <a:r>
              <a:rPr lang="ar-SA" b="1" dirty="0"/>
              <a:t> </a:t>
            </a:r>
            <a:r>
              <a:rPr lang="ar-SA" dirty="0"/>
              <a:t>: وهي التؤات او منعطفات بسبب التعرية الجانبية </a:t>
            </a:r>
            <a:endParaRPr lang="ar-IQ" dirty="0"/>
          </a:p>
          <a:p>
            <a:pPr lvl="0"/>
            <a:endParaRPr lang="en-US" dirty="0"/>
          </a:p>
          <a:p>
            <a:pPr lvl="0"/>
            <a:r>
              <a:rPr lang="ar-IQ" b="1" dirty="0"/>
              <a:t>ب-</a:t>
            </a:r>
            <a:r>
              <a:rPr lang="ar-SA" b="1" dirty="0"/>
              <a:t>الجزر </a:t>
            </a:r>
            <a:r>
              <a:rPr lang="en-US" b="1" dirty="0"/>
              <a:t>Braids </a:t>
            </a:r>
            <a:r>
              <a:rPr lang="ar-SA" b="1" dirty="0"/>
              <a:t> </a:t>
            </a:r>
            <a:r>
              <a:rPr lang="ar-SA" dirty="0"/>
              <a:t>: تتكون الجزر نتيجة زيادة كمية المواد المنقولة في النهر مقارنة مع قابلية النهر لحمل المواد مما يؤدي الى ترسيب</a:t>
            </a:r>
            <a:r>
              <a:rPr lang="ar-IQ" dirty="0"/>
              <a:t> </a:t>
            </a:r>
            <a:r>
              <a:rPr lang="ar-SA" dirty="0"/>
              <a:t>المواد الزائدة عن القابلية مشكلة جزيرة في مجرى النهر وقد يؤدي هذا الى انقسام مجرى النهر الى قسمين او اكثر ثم تلتقي هذه الاقسام بعد خروج المجرى من الجزر في مجرى واحد .</a:t>
            </a:r>
            <a:endParaRPr lang="en-US" dirty="0"/>
          </a:p>
          <a:p>
            <a:endParaRPr lang="ar-IQ" dirty="0"/>
          </a:p>
        </p:txBody>
      </p:sp>
    </p:spTree>
    <p:extLst>
      <p:ext uri="{BB962C8B-B14F-4D97-AF65-F5344CB8AC3E}">
        <p14:creationId xmlns:p14="http://schemas.microsoft.com/office/powerpoint/2010/main" val="421470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260648"/>
            <a:ext cx="8280920" cy="6597352"/>
          </a:xfrm>
        </p:spPr>
      </p:pic>
    </p:spTree>
    <p:extLst>
      <p:ext uri="{BB962C8B-B14F-4D97-AF65-F5344CB8AC3E}">
        <p14:creationId xmlns:p14="http://schemas.microsoft.com/office/powerpoint/2010/main" val="15809131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ar-SA" b="1" dirty="0"/>
              <a:t>دورة النهر </a:t>
            </a:r>
            <a:r>
              <a:rPr lang="en-US" b="1" dirty="0"/>
              <a:t>Alluvial cycle</a:t>
            </a:r>
            <a:endParaRPr lang="ar-IQ" dirty="0"/>
          </a:p>
        </p:txBody>
      </p:sp>
      <p:sp>
        <p:nvSpPr>
          <p:cNvPr id="3" name="عنصر نائب للمحتوى 2"/>
          <p:cNvSpPr>
            <a:spLocks noGrp="1"/>
          </p:cNvSpPr>
          <p:nvPr>
            <p:ph idx="1"/>
          </p:nvPr>
        </p:nvSpPr>
        <p:spPr>
          <a:xfrm>
            <a:off x="457200" y="980728"/>
            <a:ext cx="8229600" cy="5145435"/>
          </a:xfrm>
        </p:spPr>
        <p:txBody>
          <a:bodyPr>
            <a:normAutofit fontScale="70000" lnSpcReduction="20000"/>
          </a:bodyPr>
          <a:lstStyle/>
          <a:p>
            <a:r>
              <a:rPr lang="ar-SA" b="1" dirty="0"/>
              <a:t>3- مرحلة الشيخوخة </a:t>
            </a:r>
            <a:r>
              <a:rPr lang="en-US" b="1" dirty="0"/>
              <a:t>Old stage </a:t>
            </a:r>
            <a:endParaRPr lang="en-US" dirty="0"/>
          </a:p>
          <a:p>
            <a:r>
              <a:rPr lang="ar-SA" dirty="0"/>
              <a:t>ويتميز النهر في هذه المرحلة بانخفاض الميل بشكل كبير مما يفقد النهر التعرية النهرية عدى الجاذبية </a:t>
            </a:r>
            <a:endParaRPr lang="ar-IQ" dirty="0"/>
          </a:p>
          <a:p>
            <a:r>
              <a:rPr lang="ar-SA" dirty="0"/>
              <a:t>والانحناءات بطيئة </a:t>
            </a:r>
            <a:endParaRPr lang="ar-IQ" dirty="0"/>
          </a:p>
          <a:p>
            <a:r>
              <a:rPr lang="ar-SA" dirty="0"/>
              <a:t>ويجري النهر خلال سهول فيضية واسعة .</a:t>
            </a:r>
            <a:endParaRPr lang="ar-IQ" dirty="0"/>
          </a:p>
          <a:p>
            <a:r>
              <a:rPr lang="ar-SA" dirty="0"/>
              <a:t> ويتميز هذه المرحلة  :</a:t>
            </a:r>
            <a:endParaRPr lang="en-US" dirty="0"/>
          </a:p>
          <a:p>
            <a:r>
              <a:rPr lang="ar-SA" dirty="0"/>
              <a:t>أ</a:t>
            </a:r>
            <a:r>
              <a:rPr lang="ar-SA" b="1" dirty="0"/>
              <a:t>- البحيرات القوسية </a:t>
            </a:r>
            <a:r>
              <a:rPr lang="en-US" b="1" dirty="0"/>
              <a:t>Oxbow Lake  </a:t>
            </a:r>
            <a:r>
              <a:rPr lang="ar-SA" dirty="0"/>
              <a:t>: وهي بحيرات قوسية هلالية تنتج بسبب تأكل احد ضفاف النهر الملتوي المجرى وتبديل النهر لمجراه القديم وانسداد المجرى القديم تتكون البحيرة القوسية </a:t>
            </a:r>
            <a:endParaRPr lang="en-US" dirty="0"/>
          </a:p>
          <a:p>
            <a:r>
              <a:rPr lang="ar-SA" b="1" dirty="0"/>
              <a:t>ب- الدلتا </a:t>
            </a:r>
            <a:r>
              <a:rPr lang="en-US" b="1" dirty="0"/>
              <a:t>Delta</a:t>
            </a:r>
            <a:r>
              <a:rPr lang="ar-SA" dirty="0"/>
              <a:t> : وهي المنطقة المحددة بين مصب النهر ونقطة ابتداء انقسام النهر الى فروع وهي متكونة من ترسبات طينية و</a:t>
            </a:r>
            <a:r>
              <a:rPr lang="ar-IQ" dirty="0"/>
              <a:t> </a:t>
            </a:r>
            <a:r>
              <a:rPr lang="ar-SA" dirty="0"/>
              <a:t>غرينية وحتى رملية او حصوية وتنتج عن اصطدام المياه الجارية بالمياه الراكدة للبحر والتي تكون ملحية (ايونات الاملاح ) .</a:t>
            </a:r>
            <a:endParaRPr lang="ar-IQ" dirty="0"/>
          </a:p>
          <a:p>
            <a:r>
              <a:rPr lang="ar-SA" dirty="0"/>
              <a:t> ان حجم وشكل الدلتا يتحدد</a:t>
            </a:r>
            <a:endParaRPr lang="ar-IQ" dirty="0"/>
          </a:p>
          <a:p>
            <a:r>
              <a:rPr lang="ar-SA" dirty="0"/>
              <a:t> بحجم الترسبات النهرية </a:t>
            </a:r>
            <a:endParaRPr lang="ar-IQ" dirty="0"/>
          </a:p>
          <a:p>
            <a:r>
              <a:rPr lang="ar-SA" dirty="0"/>
              <a:t>وشكل وقوة امواج البحر وتياراته فاذا كانت الامواج قوية فتقوم بأعاده توزيع الترسبات النهرية داخل البحر وبالتالي قد لا تتكون دلتا </a:t>
            </a:r>
            <a:endParaRPr lang="en-US" dirty="0"/>
          </a:p>
          <a:p>
            <a:endParaRPr lang="ar-IQ" dirty="0"/>
          </a:p>
        </p:txBody>
      </p:sp>
    </p:spTree>
    <p:extLst>
      <p:ext uri="{BB962C8B-B14F-4D97-AF65-F5344CB8AC3E}">
        <p14:creationId xmlns:p14="http://schemas.microsoft.com/office/powerpoint/2010/main" val="263774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260648"/>
            <a:ext cx="8712968" cy="6597352"/>
          </a:xfrm>
        </p:spPr>
      </p:pic>
    </p:spTree>
    <p:extLst>
      <p:ext uri="{BB962C8B-B14F-4D97-AF65-F5344CB8AC3E}">
        <p14:creationId xmlns:p14="http://schemas.microsoft.com/office/powerpoint/2010/main" val="86389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88640"/>
            <a:ext cx="8424936" cy="6480720"/>
          </a:xfrm>
        </p:spPr>
      </p:pic>
    </p:spTree>
    <p:extLst>
      <p:ext uri="{BB962C8B-B14F-4D97-AF65-F5344CB8AC3E}">
        <p14:creationId xmlns:p14="http://schemas.microsoft.com/office/powerpoint/2010/main" val="14109701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5" name="عنصر نائب للمحتوى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260648"/>
            <a:ext cx="8568952" cy="6408712"/>
          </a:xfrm>
        </p:spPr>
      </p:pic>
    </p:spTree>
    <p:extLst>
      <p:ext uri="{BB962C8B-B14F-4D97-AF65-F5344CB8AC3E}">
        <p14:creationId xmlns:p14="http://schemas.microsoft.com/office/powerpoint/2010/main" val="36703584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a:bodyPr>
          <a:lstStyle/>
          <a:p>
            <a:r>
              <a:rPr lang="ar-SA" sz="2800" b="1" dirty="0"/>
              <a:t>العوامل المؤثرة في استقرارية الانهار وتغير اشكالها </a:t>
            </a:r>
            <a:endParaRPr lang="en-US" sz="2800" dirty="0"/>
          </a:p>
        </p:txBody>
      </p:sp>
      <p:sp>
        <p:nvSpPr>
          <p:cNvPr id="3" name="عنصر نائب للمحتوى 2"/>
          <p:cNvSpPr>
            <a:spLocks noGrp="1"/>
          </p:cNvSpPr>
          <p:nvPr>
            <p:ph idx="1"/>
          </p:nvPr>
        </p:nvSpPr>
        <p:spPr>
          <a:xfrm>
            <a:off x="457200" y="836712"/>
            <a:ext cx="8229600" cy="5289451"/>
          </a:xfrm>
        </p:spPr>
        <p:txBody>
          <a:bodyPr>
            <a:normAutofit fontScale="85000" lnSpcReduction="20000"/>
          </a:bodyPr>
          <a:lstStyle/>
          <a:p>
            <a:pPr marL="0" indent="0">
              <a:buNone/>
            </a:pPr>
            <a:r>
              <a:rPr lang="ar-IQ" dirty="0"/>
              <a:t>وهي</a:t>
            </a:r>
          </a:p>
          <a:p>
            <a:r>
              <a:rPr lang="ar-IQ" dirty="0"/>
              <a:t>1</a:t>
            </a:r>
            <a:r>
              <a:rPr lang="ar-SA" dirty="0"/>
              <a:t>- حركة القشرة الارضية : عند حركة القشرة الارضية قد تؤدي الى وضع طرف من النهر على حساب الاخر وبالتالي تزداد طاقة النهر للتعرية بسبب زيادة الميلان مما يؤدي الى تحول في مرحلة النهر وجعل النهر يحفر المجرى القديم مما يؤدي الى تكوين المسطحات النهرية    </a:t>
            </a:r>
            <a:r>
              <a:rPr lang="en-US" dirty="0"/>
              <a:t>Stream terrace </a:t>
            </a:r>
          </a:p>
          <a:p>
            <a:r>
              <a:rPr lang="ar-SA" dirty="0"/>
              <a:t>2- تغيير مستوى التعرية الاولي </a:t>
            </a:r>
            <a:r>
              <a:rPr lang="en-US" dirty="0"/>
              <a:t>Base –level </a:t>
            </a:r>
            <a:r>
              <a:rPr lang="ar-SA" dirty="0"/>
              <a:t> عند ارتفاع مستوى البحر فان انحدار النهر يقل مما يؤدي الى انخفاض سرعة النهر</a:t>
            </a:r>
            <a:r>
              <a:rPr lang="ar-IQ" dirty="0"/>
              <a:t> </a:t>
            </a:r>
            <a:r>
              <a:rPr lang="ar-SA" dirty="0"/>
              <a:t>وبالتالي قدرة النهر على حفر ونقل المواد </a:t>
            </a:r>
            <a:endParaRPr lang="en-US" dirty="0"/>
          </a:p>
          <a:p>
            <a:r>
              <a:rPr lang="ar-SA" dirty="0"/>
              <a:t>3- ذوبان الثلوج – يؤدي زيادة ذوبان الثلوج الى تزويد النهر بكميات اضافية من الميا</a:t>
            </a:r>
            <a:r>
              <a:rPr lang="ar-IQ" dirty="0"/>
              <a:t>ه</a:t>
            </a:r>
            <a:r>
              <a:rPr lang="ar-SA" dirty="0"/>
              <a:t> وفتات الصخر المنقولة معها بدرجه فوق طاقة النهر للنقل مما يؤدي الى ترسبات اضافيه لمواد النهر. </a:t>
            </a:r>
            <a:endParaRPr lang="en-US" dirty="0"/>
          </a:p>
          <a:p>
            <a:r>
              <a:rPr lang="ar-SA" dirty="0"/>
              <a:t>4- تغيير المناخ يؤدي التغير في المناخ الى زيادة كميات المياه مما يؤدي الى زيادة كمية التعرية ونقل المواد       </a:t>
            </a:r>
            <a:endParaRPr lang="en-US" dirty="0"/>
          </a:p>
        </p:txBody>
      </p:sp>
    </p:spTree>
    <p:extLst>
      <p:ext uri="{BB962C8B-B14F-4D97-AF65-F5344CB8AC3E}">
        <p14:creationId xmlns:p14="http://schemas.microsoft.com/office/powerpoint/2010/main" val="964212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a:t>العمل الجيولوجي للأنهار</a:t>
            </a:r>
          </a:p>
        </p:txBody>
      </p:sp>
      <p:sp>
        <p:nvSpPr>
          <p:cNvPr id="3" name="عنصر نائب للمحتوى 2"/>
          <p:cNvSpPr>
            <a:spLocks noGrp="1"/>
          </p:cNvSpPr>
          <p:nvPr>
            <p:ph idx="1"/>
          </p:nvPr>
        </p:nvSpPr>
        <p:spPr>
          <a:xfrm>
            <a:off x="457200" y="908720"/>
            <a:ext cx="8229600" cy="5760640"/>
          </a:xfrm>
        </p:spPr>
        <p:txBody>
          <a:bodyPr>
            <a:normAutofit fontScale="62500" lnSpcReduction="20000"/>
          </a:bodyPr>
          <a:lstStyle/>
          <a:p>
            <a:r>
              <a:rPr lang="ar-IQ" sz="5100" b="1" dirty="0"/>
              <a:t>أ- التعرية بالأنهار</a:t>
            </a:r>
          </a:p>
          <a:p>
            <a:r>
              <a:rPr lang="ar-SA" b="1" dirty="0"/>
              <a:t>تتحدد قابلية الماء للتعرية النهرية على سرعة الماء بالدرجة الاولى, والنهر يقوم بمهمة عامل للتعرية بالطرق الاتية </a:t>
            </a:r>
            <a:endParaRPr lang="en-US" b="1" dirty="0"/>
          </a:p>
          <a:p>
            <a:r>
              <a:rPr lang="ar-SA" b="1" dirty="0"/>
              <a:t>1- التأكل – النحت الكيميائي </a:t>
            </a:r>
            <a:r>
              <a:rPr lang="en-US" b="1" dirty="0"/>
              <a:t>Corrosion Or Solution </a:t>
            </a:r>
          </a:p>
          <a:p>
            <a:r>
              <a:rPr lang="ar-SA" b="1" dirty="0"/>
              <a:t>يقوم النهر من خلال الماء بإذابة المواد التي يمر بها نتيجة ذوبان </a:t>
            </a:r>
            <a:r>
              <a:rPr lang="en-US" b="1" dirty="0"/>
              <a:t>CO2 </a:t>
            </a:r>
            <a:r>
              <a:rPr lang="ar-SA" b="1" dirty="0"/>
              <a:t> في الماء لتكوين حامض الكربونيك </a:t>
            </a:r>
            <a:r>
              <a:rPr lang="ar-IQ" b="1" dirty="0"/>
              <a:t>الذي يساعد على أ</a:t>
            </a:r>
            <a:r>
              <a:rPr lang="ar-SA" b="1" dirty="0"/>
              <a:t>ذابة </a:t>
            </a:r>
            <a:r>
              <a:rPr lang="ar-IQ" b="1" dirty="0"/>
              <a:t>ماء </a:t>
            </a:r>
            <a:r>
              <a:rPr lang="ar-SA" b="1" dirty="0"/>
              <a:t>النهر لبعض المواد الكيميائية </a:t>
            </a:r>
            <a:endParaRPr lang="en-US" b="1" dirty="0"/>
          </a:p>
          <a:p>
            <a:endParaRPr lang="en-US" b="1" dirty="0"/>
          </a:p>
          <a:p>
            <a:r>
              <a:rPr lang="ar-IQ" b="1" dirty="0"/>
              <a:t>2</a:t>
            </a:r>
            <a:r>
              <a:rPr lang="ar-SA" b="1" dirty="0"/>
              <a:t>- الفعل الهيدروليكي </a:t>
            </a:r>
            <a:r>
              <a:rPr lang="en-US" b="1" dirty="0"/>
              <a:t>Hydraulic action</a:t>
            </a:r>
          </a:p>
          <a:p>
            <a:r>
              <a:rPr lang="ar-SA" b="1" dirty="0"/>
              <a:t>ويرجع الى تأثير الماء المتحرك من الناحية الفيزيائية في تفتيت الصخور ونقلها </a:t>
            </a:r>
            <a:endParaRPr lang="en-US" b="1" dirty="0"/>
          </a:p>
          <a:p>
            <a:r>
              <a:rPr lang="ar-SA" b="1" dirty="0"/>
              <a:t>3- التفتيت ( النحت الفيزيائي ) </a:t>
            </a:r>
            <a:r>
              <a:rPr lang="en-US" b="1" dirty="0"/>
              <a:t>Corration </a:t>
            </a:r>
            <a:r>
              <a:rPr lang="ar-SA" b="1" dirty="0"/>
              <a:t>  : وهي عملية تعرية وتفتيت الصخور على جانبي وقاع مجرى النهر وذلك بتأثير الصخور المنقولة بالماء.</a:t>
            </a:r>
            <a:endParaRPr lang="en-US" b="1" dirty="0"/>
          </a:p>
          <a:p>
            <a:pPr lvl="0"/>
            <a:r>
              <a:rPr lang="ar-IQ" b="1" dirty="0"/>
              <a:t>4-</a:t>
            </a:r>
            <a:r>
              <a:rPr lang="ar-SA" b="1" dirty="0"/>
              <a:t>الطحن </a:t>
            </a:r>
            <a:r>
              <a:rPr lang="en-US" b="1" dirty="0"/>
              <a:t>Attrition </a:t>
            </a:r>
            <a:r>
              <a:rPr lang="ar-SA" b="1" dirty="0"/>
              <a:t> : وهو تعرض المواد المنقولة بالماء الى عوامل التكسر والتفتيت مما يؤدي الى تحولها الى اشكال مصقولة او كروية</a:t>
            </a:r>
            <a:r>
              <a:rPr lang="ar-IQ" b="1" dirty="0"/>
              <a:t> تقريباً</a:t>
            </a:r>
          </a:p>
          <a:p>
            <a:pPr lvl="0"/>
            <a:r>
              <a:rPr lang="ar-IQ" sz="4500" b="1" dirty="0"/>
              <a:t> ب- عملية النقل</a:t>
            </a:r>
          </a:p>
          <a:p>
            <a:pPr lvl="0"/>
            <a:r>
              <a:rPr lang="ar-IQ" sz="2900" b="1" dirty="0"/>
              <a:t>ينقل النهر المواد بصور ثلاث </a:t>
            </a:r>
          </a:p>
          <a:p>
            <a:pPr lvl="0"/>
            <a:r>
              <a:rPr lang="ar-IQ" sz="2900" b="1" dirty="0"/>
              <a:t>نقل مواد مذابة</a:t>
            </a:r>
          </a:p>
          <a:p>
            <a:pPr lvl="0"/>
            <a:r>
              <a:rPr lang="ar-IQ" sz="2900" b="1" dirty="0"/>
              <a:t> نقل عالقة</a:t>
            </a:r>
          </a:p>
          <a:p>
            <a:pPr lvl="0"/>
            <a:r>
              <a:rPr lang="ar-IQ" sz="2900" b="1" dirty="0"/>
              <a:t>نقل عبر التدحرج</a:t>
            </a:r>
            <a:endParaRPr lang="en-US" sz="2900" b="1" dirty="0"/>
          </a:p>
        </p:txBody>
      </p:sp>
    </p:spTree>
    <p:extLst>
      <p:ext uri="{BB962C8B-B14F-4D97-AF65-F5344CB8AC3E}">
        <p14:creationId xmlns:p14="http://schemas.microsoft.com/office/powerpoint/2010/main" val="992006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anim calcmode="lin" valueType="num">
                                      <p:cBhvr additive="base">
                                        <p:cTn id="7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IQ" dirty="0"/>
              <a:t>انماط الانهار</a:t>
            </a:r>
          </a:p>
        </p:txBody>
      </p:sp>
      <p:sp>
        <p:nvSpPr>
          <p:cNvPr id="3" name="عنصر نائب للمحتوى 2"/>
          <p:cNvSpPr>
            <a:spLocks noGrp="1"/>
          </p:cNvSpPr>
          <p:nvPr>
            <p:ph idx="1"/>
          </p:nvPr>
        </p:nvSpPr>
        <p:spPr>
          <a:xfrm>
            <a:off x="457200" y="908720"/>
            <a:ext cx="8229600" cy="5217443"/>
          </a:xfrm>
        </p:spPr>
        <p:txBody>
          <a:bodyPr>
            <a:normAutofit fontScale="70000" lnSpcReduction="20000"/>
          </a:bodyPr>
          <a:lstStyle/>
          <a:p>
            <a:r>
              <a:rPr lang="ar-SA" b="1" dirty="0"/>
              <a:t>تعديل النهر لمجراه :</a:t>
            </a:r>
            <a:endParaRPr lang="en-US" dirty="0"/>
          </a:p>
          <a:p>
            <a:r>
              <a:rPr lang="ar-SA" dirty="0"/>
              <a:t>بفعل عمليات النحت المستمرة يحاول النهر تنظيم مجراه حسب الصخور التي يجري فوقها فيجري النهر فوق احزمة الضفف في الصخور</a:t>
            </a:r>
            <a:endParaRPr lang="ar-IQ" dirty="0"/>
          </a:p>
          <a:p>
            <a:r>
              <a:rPr lang="ar-SA" dirty="0"/>
              <a:t> او خطوط التكسر والفوالق</a:t>
            </a:r>
            <a:endParaRPr lang="ar-IQ" dirty="0"/>
          </a:p>
          <a:p>
            <a:r>
              <a:rPr lang="ar-SA" dirty="0"/>
              <a:t> وبالتالي فان نظام الجريان يعطي انطباع عن نوع وطبيعة الصخور المعرضة على السطح فالصخور الصلبة تشكل تلالا وحواجز</a:t>
            </a:r>
            <a:endParaRPr lang="ar-IQ" dirty="0"/>
          </a:p>
          <a:p>
            <a:r>
              <a:rPr lang="ar-SA" dirty="0"/>
              <a:t> بينما الصخور الضعيفة تؤدي الى تكوين قاعدة الوديان والاراضي المنخفضة التي يجري فيها النهر .</a:t>
            </a:r>
            <a:endParaRPr lang="en-US" dirty="0"/>
          </a:p>
          <a:p>
            <a:r>
              <a:rPr lang="ar-SA" b="1" dirty="0"/>
              <a:t>التعرية بواسطة الانهار</a:t>
            </a:r>
            <a:r>
              <a:rPr lang="ar-SA" dirty="0"/>
              <a:t> : </a:t>
            </a:r>
            <a:endParaRPr lang="en-US" dirty="0"/>
          </a:p>
          <a:p>
            <a:r>
              <a:rPr lang="ar-SA" dirty="0"/>
              <a:t>تتحدد قابلية الماء للتعرية النهرية على سرعة الماء بالدرجة الاولى, والنهر يقوم بمهمة عامل للتعرية بالطرق الاتية </a:t>
            </a:r>
            <a:endParaRPr lang="en-US" dirty="0"/>
          </a:p>
          <a:p>
            <a:r>
              <a:rPr lang="ar-SA" dirty="0"/>
              <a:t>1- التأكل – النحت الكيميائي </a:t>
            </a:r>
            <a:r>
              <a:rPr lang="en-US" dirty="0"/>
              <a:t>Corrosion Or Solution </a:t>
            </a:r>
          </a:p>
          <a:p>
            <a:r>
              <a:rPr lang="ar-SA" dirty="0"/>
              <a:t>يقوم النهر من خلال الماء بإذابة المواد التي يمر بها نتيجة ذوبان </a:t>
            </a:r>
            <a:r>
              <a:rPr lang="en-US" dirty="0"/>
              <a:t>CO2 </a:t>
            </a:r>
            <a:r>
              <a:rPr lang="ar-SA" dirty="0"/>
              <a:t> في الماء لتكوين حامض الكربونيك </a:t>
            </a:r>
            <a:r>
              <a:rPr lang="ar-IQ" dirty="0"/>
              <a:t>الذي يساعد على أ</a:t>
            </a:r>
            <a:r>
              <a:rPr lang="ar-SA" dirty="0"/>
              <a:t>ذابة </a:t>
            </a:r>
            <a:r>
              <a:rPr lang="ar-IQ" dirty="0"/>
              <a:t>ماء </a:t>
            </a:r>
            <a:r>
              <a:rPr lang="ar-SA" dirty="0"/>
              <a:t>النهر لبعض المواد الكيميائية </a:t>
            </a:r>
            <a:endParaRPr lang="en-US" dirty="0"/>
          </a:p>
        </p:txBody>
      </p:sp>
    </p:spTree>
    <p:extLst>
      <p:ext uri="{BB962C8B-B14F-4D97-AF65-F5344CB8AC3E}">
        <p14:creationId xmlns:p14="http://schemas.microsoft.com/office/powerpoint/2010/main" val="191843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ar-SA" b="1" dirty="0"/>
              <a:t>انماط الانهار        </a:t>
            </a:r>
            <a:endParaRPr lang="en-US" dirty="0"/>
          </a:p>
        </p:txBody>
      </p:sp>
      <p:sp>
        <p:nvSpPr>
          <p:cNvPr id="3" name="عنصر نائب للمحتوى 2"/>
          <p:cNvSpPr>
            <a:spLocks noGrp="1"/>
          </p:cNvSpPr>
          <p:nvPr>
            <p:ph idx="1"/>
          </p:nvPr>
        </p:nvSpPr>
        <p:spPr/>
        <p:txBody>
          <a:bodyPr>
            <a:normAutofit fontScale="85000" lnSpcReduction="20000"/>
          </a:bodyPr>
          <a:lstStyle/>
          <a:p>
            <a:pPr lvl="0"/>
            <a:r>
              <a:rPr lang="ar-IQ" b="1" dirty="0"/>
              <a:t>1-</a:t>
            </a:r>
            <a:r>
              <a:rPr lang="ar-SA" b="1" dirty="0"/>
              <a:t>النمط التشجيري </a:t>
            </a:r>
            <a:r>
              <a:rPr lang="en-US" b="1" dirty="0"/>
              <a:t>: Dendrite Pattern</a:t>
            </a:r>
            <a:r>
              <a:rPr lang="en-US" dirty="0"/>
              <a:t> </a:t>
            </a:r>
            <a:r>
              <a:rPr lang="ar-SA" dirty="0"/>
              <a:t>وفي هذا النمط تكون التفرعات النهرية غير منتظمة في اتجاهاتها ويتواجد هذا النمط  في مناطق الصخور الصلبة والمستوية حيث يكون الاختلاف في متقاومة الصخور ضعيف .</a:t>
            </a:r>
            <a:endParaRPr lang="en-US" dirty="0"/>
          </a:p>
          <a:p>
            <a:r>
              <a:rPr lang="ar-SA" dirty="0"/>
              <a:t> </a:t>
            </a:r>
            <a:r>
              <a:rPr lang="ar-IQ" dirty="0"/>
              <a:t>2-</a:t>
            </a:r>
            <a:r>
              <a:rPr lang="ar-SA" b="1" dirty="0"/>
              <a:t>النمط التعامدي </a:t>
            </a:r>
            <a:r>
              <a:rPr lang="en-US" b="1" dirty="0"/>
              <a:t>Rectangular Pattern</a:t>
            </a:r>
            <a:r>
              <a:rPr lang="ar-SA" b="1" dirty="0"/>
              <a:t> : </a:t>
            </a:r>
            <a:r>
              <a:rPr lang="ar-SA" dirty="0"/>
              <a:t>في هذا النمط يتميز النهر بانحناءات عمودية الواحدة على الاخرى في مجرى النهر وتنتج عن تكسرات وشقوق في الصخور الصلبة في مجرى النهر .</a:t>
            </a:r>
            <a:endParaRPr lang="en-US" dirty="0"/>
          </a:p>
          <a:p>
            <a:r>
              <a:rPr lang="ar-SA" dirty="0"/>
              <a:t> </a:t>
            </a:r>
            <a:endParaRPr lang="en-US" dirty="0"/>
          </a:p>
          <a:p>
            <a:r>
              <a:rPr lang="ar-SA" dirty="0"/>
              <a:t> </a:t>
            </a:r>
            <a:r>
              <a:rPr lang="ar-IQ" dirty="0"/>
              <a:t>3-</a:t>
            </a:r>
            <a:r>
              <a:rPr lang="ar-SA" b="1" dirty="0"/>
              <a:t>النمط الشبكي </a:t>
            </a:r>
            <a:r>
              <a:rPr lang="en-US" b="1" dirty="0"/>
              <a:t>Trellises  Pattern </a:t>
            </a:r>
            <a:r>
              <a:rPr lang="ar-SA" b="1" dirty="0"/>
              <a:t> :</a:t>
            </a:r>
            <a:r>
              <a:rPr lang="ar-SA" dirty="0"/>
              <a:t> في هذا النمط الفروع للنهر متوازية وطويلة جدا ويحدث في طبقات الصخور التي تتميز بوجود طيات للصخور على السطح مكونة حافات طويلة وبشكل احزمة متساوية .</a:t>
            </a:r>
            <a:endParaRPr lang="en-US" dirty="0"/>
          </a:p>
        </p:txBody>
      </p:sp>
    </p:spTree>
    <p:extLst>
      <p:ext uri="{BB962C8B-B14F-4D97-AF65-F5344CB8AC3E}">
        <p14:creationId xmlns:p14="http://schemas.microsoft.com/office/powerpoint/2010/main" val="3557404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260648"/>
            <a:ext cx="8424935" cy="6597352"/>
          </a:xfrm>
        </p:spPr>
      </p:pic>
    </p:spTree>
    <p:extLst>
      <p:ext uri="{BB962C8B-B14F-4D97-AF65-F5344CB8AC3E}">
        <p14:creationId xmlns:p14="http://schemas.microsoft.com/office/powerpoint/2010/main" val="27995322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IQ" dirty="0"/>
              <a:t>انواع الانهار بحسب علاقتها بالأرض  </a:t>
            </a:r>
          </a:p>
        </p:txBody>
      </p:sp>
      <p:sp>
        <p:nvSpPr>
          <p:cNvPr id="3" name="عنصر نائب للمحتوى 2"/>
          <p:cNvSpPr>
            <a:spLocks noGrp="1"/>
          </p:cNvSpPr>
          <p:nvPr>
            <p:ph idx="1"/>
          </p:nvPr>
        </p:nvSpPr>
        <p:spPr>
          <a:xfrm>
            <a:off x="457200" y="1052736"/>
            <a:ext cx="8229600" cy="5073427"/>
          </a:xfrm>
        </p:spPr>
        <p:txBody>
          <a:bodyPr>
            <a:normAutofit lnSpcReduction="10000"/>
          </a:bodyPr>
          <a:lstStyle/>
          <a:p>
            <a:r>
              <a:rPr lang="ar-IQ" dirty="0"/>
              <a:t>قسمت الانهار استناداً لعلاقتها بالأرض  التي يجري فوقها</a:t>
            </a:r>
          </a:p>
          <a:p>
            <a:r>
              <a:rPr lang="ar-IQ" b="1" dirty="0"/>
              <a:t>1- النهر التابع </a:t>
            </a:r>
            <a:r>
              <a:rPr lang="ar-IQ" dirty="0"/>
              <a:t>: يتحدد نمط ميلانه بميلان الارض فقط  وهو عموم يقع فوق الصخور المتماسكة وله نمط شجيري</a:t>
            </a:r>
          </a:p>
          <a:p>
            <a:r>
              <a:rPr lang="ar-IQ" b="1" dirty="0"/>
              <a:t>2- النهر الاحق </a:t>
            </a:r>
            <a:r>
              <a:rPr lang="ar-IQ" dirty="0"/>
              <a:t>وهو النهر الذي يتحدد طريقة بطبقة الصخور الضعيفة</a:t>
            </a:r>
          </a:p>
          <a:p>
            <a:endParaRPr lang="ar-IQ" dirty="0"/>
          </a:p>
          <a:p>
            <a:r>
              <a:rPr lang="ar-IQ" b="1" dirty="0"/>
              <a:t>3- النهر القحوم </a:t>
            </a:r>
            <a:r>
              <a:rPr lang="ar-IQ" dirty="0"/>
              <a:t>هو النهر الذي قطع مجراه خلال منطقة تعرضت للارتفاع بسبب فالق في القشرة الارضية</a:t>
            </a:r>
          </a:p>
          <a:p>
            <a:r>
              <a:rPr lang="ar-IQ" sz="3600" b="1" dirty="0"/>
              <a:t>4-الانهار المنطبعة </a:t>
            </a:r>
            <a:r>
              <a:rPr lang="ar-IQ" dirty="0"/>
              <a:t>هي انهار تجرفي تكوينات صخرية ثم تشق طريقها نحو تكوينات اخرى اسفل منها </a:t>
            </a:r>
          </a:p>
        </p:txBody>
      </p:sp>
    </p:spTree>
    <p:extLst>
      <p:ext uri="{BB962C8B-B14F-4D97-AF65-F5344CB8AC3E}">
        <p14:creationId xmlns:p14="http://schemas.microsoft.com/office/powerpoint/2010/main" val="204580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ar-IQ" dirty="0"/>
              <a:t>الينابيع</a:t>
            </a:r>
          </a:p>
        </p:txBody>
      </p:sp>
      <p:sp>
        <p:nvSpPr>
          <p:cNvPr id="3" name="عنصر نائب للمحتوى 2"/>
          <p:cNvSpPr>
            <a:spLocks noGrp="1"/>
          </p:cNvSpPr>
          <p:nvPr>
            <p:ph idx="1"/>
          </p:nvPr>
        </p:nvSpPr>
        <p:spPr>
          <a:xfrm>
            <a:off x="457200" y="980728"/>
            <a:ext cx="8229600" cy="5145435"/>
          </a:xfrm>
        </p:spPr>
        <p:txBody>
          <a:bodyPr>
            <a:normAutofit fontScale="92500" lnSpcReduction="20000"/>
          </a:bodyPr>
          <a:lstStyle/>
          <a:p>
            <a:r>
              <a:rPr lang="ar-IQ" dirty="0"/>
              <a:t>هي الماكن التي تظهر فيها المياه الجوفية على سطح الارض بصورة طبيعة</a:t>
            </a:r>
          </a:p>
          <a:p>
            <a:r>
              <a:rPr lang="ar-IQ" dirty="0"/>
              <a:t>تصنف الينابيع  حسب اماكن ظهورها الى</a:t>
            </a:r>
          </a:p>
          <a:p>
            <a:r>
              <a:rPr lang="ar-IQ" b="1" dirty="0"/>
              <a:t>1- الينابيع الطبوغرافية </a:t>
            </a:r>
          </a:p>
          <a:p>
            <a:r>
              <a:rPr lang="ar-IQ" dirty="0"/>
              <a:t>وهل التي تنشأ بسبب اختلاف سطح الارض طوبوغرافياً وتظهر في المناطق المنخفضة في الاحواض والوديان</a:t>
            </a:r>
          </a:p>
          <a:p>
            <a:r>
              <a:rPr lang="ar-IQ" b="1" dirty="0"/>
              <a:t>2- الينابيع التركيبية </a:t>
            </a:r>
          </a:p>
          <a:p>
            <a:r>
              <a:rPr lang="ar-IQ" dirty="0"/>
              <a:t>تنشأ عندما توجد صخور صلدة تمنع حركة المياه الجوفية الى الاسفل مثل ينابيع  الفوالق والصدوع</a:t>
            </a:r>
          </a:p>
          <a:p>
            <a:r>
              <a:rPr lang="ar-IQ" b="1" dirty="0"/>
              <a:t>3- الينابيع الطبقية</a:t>
            </a:r>
          </a:p>
          <a:p>
            <a:r>
              <a:rPr lang="ar-IQ" dirty="0"/>
              <a:t> وهي التي تنبثق اذا اعترضت المياه الجوفية طبقة مصمته من الطين وبمساعدة التضاريس</a:t>
            </a:r>
          </a:p>
        </p:txBody>
      </p:sp>
    </p:spTree>
    <p:extLst>
      <p:ext uri="{BB962C8B-B14F-4D97-AF65-F5344CB8AC3E}">
        <p14:creationId xmlns:p14="http://schemas.microsoft.com/office/powerpoint/2010/main" val="4176043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32656"/>
            <a:ext cx="8229600" cy="576064"/>
          </a:xfrm>
        </p:spPr>
        <p:txBody>
          <a:bodyPr>
            <a:normAutofit fontScale="90000"/>
          </a:bodyPr>
          <a:lstStyle/>
          <a:p>
            <a:r>
              <a:rPr lang="ar-SA" b="1" dirty="0"/>
              <a:t>المياه الجوفية </a:t>
            </a:r>
            <a:r>
              <a:rPr lang="en-US" b="1" dirty="0"/>
              <a:t>Ground water  </a:t>
            </a:r>
            <a:br>
              <a:rPr lang="en-US" dirty="0"/>
            </a:br>
            <a:endParaRPr lang="ar-IQ" dirty="0"/>
          </a:p>
        </p:txBody>
      </p:sp>
      <p:sp>
        <p:nvSpPr>
          <p:cNvPr id="3" name="عنصر نائب للمحتوى 2"/>
          <p:cNvSpPr>
            <a:spLocks noGrp="1"/>
          </p:cNvSpPr>
          <p:nvPr>
            <p:ph idx="1"/>
          </p:nvPr>
        </p:nvSpPr>
        <p:spPr>
          <a:xfrm>
            <a:off x="457200" y="908720"/>
            <a:ext cx="8229600" cy="5217443"/>
          </a:xfrm>
        </p:spPr>
        <p:txBody>
          <a:bodyPr>
            <a:normAutofit fontScale="77500" lnSpcReduction="20000"/>
          </a:bodyPr>
          <a:lstStyle/>
          <a:p>
            <a:r>
              <a:rPr lang="ar-SA" b="1" dirty="0"/>
              <a:t>هي المياه التي تشغل الفراغات والمساحات تحت سطح الارض , اما العلم الذي يدرسها فيسمى بعلم </a:t>
            </a:r>
            <a:r>
              <a:rPr lang="en-US" b="1" dirty="0"/>
              <a:t>Hydrogeology  </a:t>
            </a:r>
            <a:r>
              <a:rPr lang="ar-SA" b="1" dirty="0"/>
              <a:t>او </a:t>
            </a:r>
            <a:r>
              <a:rPr lang="en-US" b="1" dirty="0"/>
              <a:t>Geo hydrology</a:t>
            </a:r>
          </a:p>
          <a:p>
            <a:r>
              <a:rPr lang="ar-SA" b="1" dirty="0"/>
              <a:t>مصادر المياه الجوفية :</a:t>
            </a:r>
            <a:endParaRPr lang="en-US" b="1" dirty="0"/>
          </a:p>
          <a:p>
            <a:r>
              <a:rPr lang="ar-SA" b="1" dirty="0"/>
              <a:t>1- </a:t>
            </a:r>
            <a:r>
              <a:rPr lang="ar-SA" b="1" dirty="0">
                <a:solidFill>
                  <a:srgbClr val="FF0000"/>
                </a:solidFill>
              </a:rPr>
              <a:t>المياه الجوية: </a:t>
            </a:r>
            <a:r>
              <a:rPr lang="ar-SA" b="1" dirty="0"/>
              <a:t>وتعد مصدر اساس للمياه الجوفية وتتضمن مياه الامطار والمياه السطحية الجارية على سطح الارض والمياه الناتجة عن ذوبان الثلوج وذلك عندما تنف</a:t>
            </a:r>
            <a:r>
              <a:rPr lang="ar-IQ" b="1" dirty="0"/>
              <a:t>ذ</a:t>
            </a:r>
            <a:r>
              <a:rPr lang="ar-SA" b="1" dirty="0"/>
              <a:t> في باطن الارض من خلال طبقاتها المختلفة .</a:t>
            </a:r>
            <a:endParaRPr lang="en-US" b="1" dirty="0"/>
          </a:p>
          <a:p>
            <a:r>
              <a:rPr lang="ar-SA" b="1" dirty="0"/>
              <a:t>2- </a:t>
            </a:r>
            <a:r>
              <a:rPr lang="ar-SA" b="1" dirty="0">
                <a:solidFill>
                  <a:srgbClr val="FF0000"/>
                </a:solidFill>
              </a:rPr>
              <a:t>المياه الجيولوجية او الفطرية </a:t>
            </a:r>
            <a:r>
              <a:rPr lang="ar-SA" b="1" dirty="0"/>
              <a:t>: وهي المواد المتكونة مع نشأه الصخور الرسوبية </a:t>
            </a:r>
            <a:endParaRPr lang="ar-IQ" b="1" dirty="0"/>
          </a:p>
          <a:p>
            <a:r>
              <a:rPr lang="ar-SA" b="1" dirty="0"/>
              <a:t>ففي عملية الترسيب للصخور الرسوبية في المياه المالحة او العذبة ستختزن الصخور المياه في مساماتها خلال عملية الترسيب عندما تتصلب الحبيبات الخشنة </a:t>
            </a:r>
            <a:endParaRPr lang="ar-IQ" b="1" dirty="0"/>
          </a:p>
          <a:p>
            <a:r>
              <a:rPr lang="ar-SA" b="1" dirty="0"/>
              <a:t>كما في الحجر الرملي </a:t>
            </a:r>
            <a:r>
              <a:rPr lang="en-US" b="1" dirty="0"/>
              <a:t>sand stone</a:t>
            </a:r>
            <a:r>
              <a:rPr lang="ar-SA" b="1" dirty="0"/>
              <a:t> الذي يختزن المياه بفعل مساماته الخشنة وعندما يحاط هذا الحجر بطبقات غير منفذة للماء كما في الحجر الطيني</a:t>
            </a:r>
            <a:r>
              <a:rPr lang="en-US" b="1" dirty="0"/>
              <a:t>Mud stone or Shale </a:t>
            </a:r>
          </a:p>
          <a:p>
            <a:endParaRPr lang="ar-IQ" dirty="0"/>
          </a:p>
        </p:txBody>
      </p:sp>
    </p:spTree>
    <p:extLst>
      <p:ext uri="{BB962C8B-B14F-4D97-AF65-F5344CB8AC3E}">
        <p14:creationId xmlns:p14="http://schemas.microsoft.com/office/powerpoint/2010/main" val="37385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548680"/>
          </a:xfrm>
        </p:spPr>
        <p:txBody>
          <a:bodyPr>
            <a:normAutofit fontScale="90000"/>
          </a:bodyPr>
          <a:lstStyle/>
          <a:p>
            <a:r>
              <a:rPr lang="ar-IQ" dirty="0"/>
              <a:t>مصادر المياه الجوفية</a:t>
            </a:r>
          </a:p>
        </p:txBody>
      </p:sp>
      <p:sp>
        <p:nvSpPr>
          <p:cNvPr id="3" name="عنصر نائب للمحتوى 2"/>
          <p:cNvSpPr>
            <a:spLocks noGrp="1"/>
          </p:cNvSpPr>
          <p:nvPr>
            <p:ph idx="1"/>
          </p:nvPr>
        </p:nvSpPr>
        <p:spPr>
          <a:xfrm>
            <a:off x="457200" y="595086"/>
            <a:ext cx="8229600" cy="5714234"/>
          </a:xfrm>
        </p:spPr>
        <p:txBody>
          <a:bodyPr>
            <a:normAutofit fontScale="92500"/>
          </a:bodyPr>
          <a:lstStyle/>
          <a:p>
            <a:r>
              <a:rPr lang="ar-SA" b="1" dirty="0">
                <a:solidFill>
                  <a:srgbClr val="FF0000"/>
                </a:solidFill>
              </a:rPr>
              <a:t>3- المياه الناتجة عن تبلور الصهارة : </a:t>
            </a:r>
            <a:endParaRPr lang="ar-IQ" b="1" dirty="0">
              <a:solidFill>
                <a:srgbClr val="FF0000"/>
              </a:solidFill>
            </a:endParaRPr>
          </a:p>
          <a:p>
            <a:r>
              <a:rPr lang="ar-SA" b="1" dirty="0"/>
              <a:t>وهي المياه الناتجة عن العمليات المصاحبة لتبلور الصهارة</a:t>
            </a:r>
            <a:r>
              <a:rPr lang="ar-IQ" b="1" dirty="0"/>
              <a:t> </a:t>
            </a:r>
            <a:r>
              <a:rPr lang="ar-SA" b="1" dirty="0"/>
              <a:t>خلال تكون الصخور النارية وتشمل المحاليل المتبقية من تبلور الصهارة</a:t>
            </a:r>
            <a:endParaRPr lang="ar-IQ" b="1" dirty="0"/>
          </a:p>
          <a:p>
            <a:r>
              <a:rPr lang="ar-SA" b="1" dirty="0"/>
              <a:t> وتعرف بالمياه الصاعدة لتمييزها عن المياه الجوية والتي تعرف بالمياه الهابطة وتمتاز هذه المياه (مياه التبلور) باحتوائها على نسبة عالية من الاملاح والمعادن الذائبة وذات درجة حرارة عالية وقد يختلط نوع او اكثر من المياه الجوفية , </a:t>
            </a:r>
            <a:endParaRPr lang="ar-IQ" b="1" dirty="0"/>
          </a:p>
          <a:p>
            <a:r>
              <a:rPr lang="ar-SA" b="1" dirty="0"/>
              <a:t>ان المياه الجيولوجية والمياه الناتجة عن التبلور تشكل مصدرا ثانويا للمياه الجوفية مقارنة بالمياه الجوية.</a:t>
            </a:r>
            <a:endParaRPr lang="en-US" b="1" dirty="0"/>
          </a:p>
          <a:p>
            <a:r>
              <a:rPr lang="ar-SA" dirty="0"/>
              <a:t>.</a:t>
            </a:r>
            <a:endParaRPr lang="en-US" dirty="0"/>
          </a:p>
          <a:p>
            <a:endParaRPr lang="ar-IQ" dirty="0"/>
          </a:p>
        </p:txBody>
      </p:sp>
    </p:spTree>
    <p:extLst>
      <p:ext uri="{BB962C8B-B14F-4D97-AF65-F5344CB8AC3E}">
        <p14:creationId xmlns:p14="http://schemas.microsoft.com/office/powerpoint/2010/main" val="945912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صخر </a:t>
            </a:r>
            <a:r>
              <a:rPr lang="en-US" dirty="0"/>
              <a:t>felsite </a:t>
            </a:r>
            <a:r>
              <a:rPr lang="ar-IQ" dirty="0"/>
              <a:t>الناري</a:t>
            </a: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124744"/>
            <a:ext cx="8424936" cy="5328592"/>
          </a:xfrm>
        </p:spPr>
      </p:pic>
    </p:spTree>
    <p:extLst>
      <p:ext uri="{BB962C8B-B14F-4D97-AF65-F5344CB8AC3E}">
        <p14:creationId xmlns:p14="http://schemas.microsoft.com/office/powerpoint/2010/main" val="1716592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تواجد المياه الجوفية </a:t>
            </a:r>
            <a:endParaRPr lang="en-US" b="1" dirty="0"/>
          </a:p>
        </p:txBody>
      </p:sp>
      <p:sp>
        <p:nvSpPr>
          <p:cNvPr id="3" name="عنصر نائب للمحتوى 2"/>
          <p:cNvSpPr>
            <a:spLocks noGrp="1"/>
          </p:cNvSpPr>
          <p:nvPr>
            <p:ph idx="1"/>
          </p:nvPr>
        </p:nvSpPr>
        <p:spPr>
          <a:xfrm>
            <a:off x="457200" y="1268760"/>
            <a:ext cx="8229600" cy="4857403"/>
          </a:xfrm>
        </p:spPr>
        <p:txBody>
          <a:bodyPr>
            <a:normAutofit fontScale="85000" lnSpcReduction="20000"/>
          </a:bodyPr>
          <a:lstStyle/>
          <a:p>
            <a:r>
              <a:rPr lang="ar-SA" b="1" dirty="0"/>
              <a:t>تتواجد المياه الجوفية في القشرة الارضية وينحصر وجودها بمنطقتين رئيسيتين هما</a:t>
            </a:r>
            <a:endParaRPr lang="en-US" b="1" dirty="0"/>
          </a:p>
          <a:p>
            <a:r>
              <a:rPr lang="ar-SA" b="1" dirty="0"/>
              <a:t>أ- منطقة اللا</a:t>
            </a:r>
            <a:r>
              <a:rPr lang="ar-IQ" b="1" dirty="0"/>
              <a:t> </a:t>
            </a:r>
            <a:r>
              <a:rPr lang="ar-SA" b="1" dirty="0"/>
              <a:t>تشبع</a:t>
            </a:r>
            <a:r>
              <a:rPr lang="en-US" b="1" dirty="0"/>
              <a:t> Aeration Zone  </a:t>
            </a:r>
          </a:p>
          <a:p>
            <a:r>
              <a:rPr lang="ar-SA" b="1" dirty="0"/>
              <a:t>و تسمى ايضا  منطقة التهوية او التشرب وتشمل الطبقات العليا التي تتميز بوجود المياه فيها بحالة بسيطة من التشبع مع وجود فراغات مملؤة بالهواء وتوجد المياه في هذه المنطقة يكون بثلاث صور </a:t>
            </a:r>
            <a:endParaRPr lang="en-US" b="1" dirty="0"/>
          </a:p>
          <a:p>
            <a:r>
              <a:rPr lang="ar-SA" b="1" dirty="0"/>
              <a:t>1- مياه رطوبة التربة : وهي المواد القريبة من سطح الارض</a:t>
            </a:r>
            <a:endParaRPr lang="en-US" b="1" dirty="0"/>
          </a:p>
          <a:p>
            <a:r>
              <a:rPr lang="ar-SA" b="1" dirty="0"/>
              <a:t>2- مياه الحزام الوسطي : وتكون حركتها باتجاه الاسفل بفعل الجاذبية الارضية</a:t>
            </a:r>
            <a:endParaRPr lang="en-US" b="1" dirty="0"/>
          </a:p>
          <a:p>
            <a:r>
              <a:rPr lang="ar-IQ" b="1" dirty="0"/>
              <a:t>3-</a:t>
            </a:r>
            <a:r>
              <a:rPr lang="ar-SA" b="1" dirty="0"/>
              <a:t> مياه منطقة الخاصة الشعرية : وتتأثر بالخاصية الشعرية نتيجة تماسها مع سطح خزان المياه الجوفية والحركة في هذه المنطقة في </a:t>
            </a:r>
            <a:r>
              <a:rPr lang="ar-SA" dirty="0"/>
              <a:t>هذه المنطقة من المياه هو نحو الاعلى</a:t>
            </a:r>
            <a:endParaRPr lang="ar-IQ" dirty="0"/>
          </a:p>
        </p:txBody>
      </p:sp>
    </p:spTree>
    <p:extLst>
      <p:ext uri="{BB962C8B-B14F-4D97-AF65-F5344CB8AC3E}">
        <p14:creationId xmlns:p14="http://schemas.microsoft.com/office/powerpoint/2010/main" val="31139796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6"/>
            <a:ext cx="8229600" cy="634083"/>
          </a:xfrm>
        </p:spPr>
        <p:txBody>
          <a:bodyPr>
            <a:normAutofit fontScale="90000"/>
          </a:bodyPr>
          <a:lstStyle/>
          <a:p>
            <a:r>
              <a:rPr lang="ar-SA" b="1" dirty="0"/>
              <a:t>تواجد المياه الجوفية</a:t>
            </a:r>
            <a:endParaRPr lang="ar-IQ" dirty="0"/>
          </a:p>
        </p:txBody>
      </p:sp>
      <p:sp>
        <p:nvSpPr>
          <p:cNvPr id="3" name="عنصر نائب للمحتوى 2"/>
          <p:cNvSpPr>
            <a:spLocks noGrp="1"/>
          </p:cNvSpPr>
          <p:nvPr>
            <p:ph idx="1"/>
          </p:nvPr>
        </p:nvSpPr>
        <p:spPr>
          <a:xfrm>
            <a:off x="683568" y="1196752"/>
            <a:ext cx="8229600" cy="6120680"/>
          </a:xfrm>
        </p:spPr>
        <p:txBody>
          <a:bodyPr>
            <a:normAutofit fontScale="92500" lnSpcReduction="20000"/>
          </a:bodyPr>
          <a:lstStyle/>
          <a:p>
            <a:pPr marL="0" indent="0">
              <a:buNone/>
            </a:pPr>
            <a:r>
              <a:rPr lang="ar-IQ" b="1" dirty="0"/>
              <a:t>      </a:t>
            </a:r>
          </a:p>
          <a:p>
            <a:r>
              <a:rPr lang="ar-SA" b="1" dirty="0"/>
              <a:t>ب- منطقة التشبع </a:t>
            </a:r>
            <a:r>
              <a:rPr lang="en-US" b="1" dirty="0"/>
              <a:t>Saturation zone </a:t>
            </a:r>
            <a:endParaRPr lang="en-US" dirty="0"/>
          </a:p>
          <a:p>
            <a:r>
              <a:rPr lang="ar-SA" b="1" dirty="0"/>
              <a:t>وتقع هذه المنطقة اسفل منطقة اللاتشبع (التشرب) وتكون في حالة تشبع تام من المياه وقد تكون المياه في حالة اتصال مع بعضها بشكل قطرات مياه حرة مكونة خزان المياه الجوفي </a:t>
            </a:r>
            <a:r>
              <a:rPr lang="en-US" b="1" dirty="0"/>
              <a:t>Aquifer </a:t>
            </a:r>
            <a:r>
              <a:rPr lang="ar-SA" b="1" dirty="0"/>
              <a:t> </a:t>
            </a:r>
            <a:endParaRPr lang="en-US" b="1" dirty="0"/>
          </a:p>
          <a:p>
            <a:r>
              <a:rPr lang="ar-SA" b="1" dirty="0"/>
              <a:t>والسطح الفاصل بين منطقتي التشبع والا</a:t>
            </a:r>
            <a:r>
              <a:rPr lang="en-US" b="1" dirty="0"/>
              <a:t> </a:t>
            </a:r>
            <a:r>
              <a:rPr lang="ar-SA" b="1" dirty="0"/>
              <a:t>تشبع يعرف بسطح الماء الجوفي </a:t>
            </a:r>
            <a:r>
              <a:rPr lang="en-US" b="1" dirty="0"/>
              <a:t>Water table </a:t>
            </a:r>
            <a:r>
              <a:rPr lang="ar-SA" b="1" dirty="0"/>
              <a:t> ,</a:t>
            </a:r>
            <a:endParaRPr lang="en-US" b="1" dirty="0"/>
          </a:p>
          <a:p>
            <a:pPr marL="0" indent="0">
              <a:buNone/>
            </a:pPr>
            <a:r>
              <a:rPr lang="ar-SA" b="1" dirty="0"/>
              <a:t> ان منسوب هذا السطح يتوقف على عدة عوامل منها</a:t>
            </a:r>
            <a:endParaRPr lang="en-US" b="1" dirty="0"/>
          </a:p>
          <a:p>
            <a:pPr marL="514350" indent="-514350">
              <a:buFont typeface="+mj-lt"/>
              <a:buAutoNum type="arabicPeriod"/>
            </a:pPr>
            <a:r>
              <a:rPr lang="ar-SA" b="1" dirty="0"/>
              <a:t> طبيعة المناخ أي معدلات الامطار والتبخر ودرجات الحرارة </a:t>
            </a:r>
            <a:endParaRPr lang="en-US" b="1" dirty="0"/>
          </a:p>
          <a:p>
            <a:pPr marL="514350" indent="-514350">
              <a:buFont typeface="+mj-lt"/>
              <a:buAutoNum type="arabicPeriod"/>
            </a:pPr>
            <a:r>
              <a:rPr lang="ar-SA" b="1" dirty="0"/>
              <a:t>وطبيعة تضاريس الارض </a:t>
            </a:r>
            <a:endParaRPr lang="en-US" b="1" dirty="0"/>
          </a:p>
          <a:p>
            <a:pPr marL="514350" indent="-514350">
              <a:buFont typeface="+mj-lt"/>
              <a:buAutoNum type="arabicPeriod"/>
            </a:pPr>
            <a:r>
              <a:rPr lang="ar-SA" b="1" dirty="0"/>
              <a:t>ونوع الصخور الجيولوجية </a:t>
            </a:r>
            <a:endParaRPr lang="en-US" b="1" dirty="0"/>
          </a:p>
          <a:p>
            <a:pPr marL="514350" indent="-514350">
              <a:buFont typeface="+mj-lt"/>
              <a:buAutoNum type="arabicPeriod"/>
            </a:pPr>
            <a:r>
              <a:rPr lang="ar-SA" b="1" dirty="0"/>
              <a:t>ونوعية الغطاء النباتي </a:t>
            </a:r>
            <a:endParaRPr lang="en-US" b="1" dirty="0"/>
          </a:p>
          <a:p>
            <a:pPr marL="514350" indent="-514350">
              <a:buFont typeface="+mj-lt"/>
              <a:buAutoNum type="arabicPeriod"/>
            </a:pPr>
            <a:r>
              <a:rPr lang="ar-SA" b="1" dirty="0"/>
              <a:t>ونوع الترب في المنطقة </a:t>
            </a:r>
            <a:endParaRPr lang="en-US" b="1" dirty="0"/>
          </a:p>
        </p:txBody>
      </p:sp>
    </p:spTree>
    <p:extLst>
      <p:ext uri="{BB962C8B-B14F-4D97-AF65-F5344CB8AC3E}">
        <p14:creationId xmlns:p14="http://schemas.microsoft.com/office/powerpoint/2010/main" val="172812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ar-SA" b="1" dirty="0"/>
              <a:t>تواجد المياه الجوفية</a:t>
            </a:r>
            <a:endParaRPr lang="ar-IQ" dirty="0"/>
          </a:p>
        </p:txBody>
      </p:sp>
      <p:sp>
        <p:nvSpPr>
          <p:cNvPr id="3" name="عنصر نائب للمحتوى 2"/>
          <p:cNvSpPr>
            <a:spLocks noGrp="1"/>
          </p:cNvSpPr>
          <p:nvPr>
            <p:ph idx="1"/>
          </p:nvPr>
        </p:nvSpPr>
        <p:spPr/>
        <p:txBody>
          <a:bodyPr>
            <a:normAutofit fontScale="85000" lnSpcReduction="20000"/>
          </a:bodyPr>
          <a:lstStyle/>
          <a:p>
            <a:r>
              <a:rPr lang="ar-SA" b="1" dirty="0"/>
              <a:t>وكل هذه العوا</a:t>
            </a:r>
            <a:r>
              <a:rPr lang="ar-IQ" b="1" dirty="0"/>
              <a:t>م</a:t>
            </a:r>
            <a:r>
              <a:rPr lang="ar-SA" b="1" dirty="0"/>
              <a:t>ل تحدد عمق تواجد المياه الجوفية من بضعة امتار الى مئات الامتار </a:t>
            </a:r>
            <a:endParaRPr lang="ar-IQ" b="1" dirty="0"/>
          </a:p>
          <a:p>
            <a:r>
              <a:rPr lang="ar-SA" b="1" dirty="0"/>
              <a:t>وشكل  سطح الماء الجوفي يوقف على </a:t>
            </a:r>
            <a:endParaRPr lang="ar-IQ" b="1" dirty="0"/>
          </a:p>
          <a:p>
            <a:pPr marL="514350" indent="-514350">
              <a:buFont typeface="+mj-lt"/>
              <a:buAutoNum type="arabicPeriod"/>
            </a:pPr>
            <a:r>
              <a:rPr lang="ar-SA" b="1" dirty="0"/>
              <a:t>شكل تضاريس الارض من حيث الارتفاع </a:t>
            </a:r>
            <a:endParaRPr lang="ar-IQ" b="1" dirty="0"/>
          </a:p>
          <a:p>
            <a:pPr marL="514350" indent="-514350">
              <a:buFont typeface="+mj-lt"/>
              <a:buAutoNum type="arabicPeriod"/>
            </a:pPr>
            <a:r>
              <a:rPr lang="ar-SA" b="1" dirty="0"/>
              <a:t>والانخفاض </a:t>
            </a:r>
            <a:endParaRPr lang="ar-IQ" b="1" dirty="0"/>
          </a:p>
          <a:p>
            <a:pPr marL="514350" indent="-514350">
              <a:buFont typeface="+mj-lt"/>
              <a:buAutoNum type="arabicPeriod"/>
            </a:pPr>
            <a:r>
              <a:rPr lang="ar-SA" b="1" dirty="0"/>
              <a:t>والاستواء </a:t>
            </a:r>
            <a:endParaRPr lang="ar-IQ" b="1" dirty="0"/>
          </a:p>
          <a:p>
            <a:pPr marL="514350" indent="-514350">
              <a:buFont typeface="+mj-lt"/>
              <a:buAutoNum type="arabicPeriod"/>
            </a:pPr>
            <a:r>
              <a:rPr lang="ar-SA" b="1" dirty="0"/>
              <a:t>والميلان </a:t>
            </a:r>
            <a:endParaRPr lang="ar-IQ" b="1" dirty="0"/>
          </a:p>
          <a:p>
            <a:r>
              <a:rPr lang="ar-SA" b="1" dirty="0"/>
              <a:t>ومنسوب سطح المياه الجوفية غير ثابت زمنيا فهذا يتغير من موسم لأخر حسب </a:t>
            </a:r>
            <a:endParaRPr lang="ar-IQ" b="1" dirty="0"/>
          </a:p>
          <a:p>
            <a:r>
              <a:rPr lang="ar-SA" b="1" dirty="0"/>
              <a:t>مواسم سقوط الامطار</a:t>
            </a:r>
            <a:endParaRPr lang="ar-IQ" b="1" dirty="0"/>
          </a:p>
          <a:p>
            <a:r>
              <a:rPr lang="ar-SA" b="1" dirty="0"/>
              <a:t> وكذلك الحال بين المناطق الرطبة والجافة</a:t>
            </a:r>
            <a:endParaRPr lang="ar-IQ" b="1" dirty="0"/>
          </a:p>
        </p:txBody>
      </p:sp>
    </p:spTree>
    <p:extLst>
      <p:ext uri="{BB962C8B-B14F-4D97-AF65-F5344CB8AC3E}">
        <p14:creationId xmlns:p14="http://schemas.microsoft.com/office/powerpoint/2010/main" val="39300013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ar-SA" b="1" dirty="0"/>
              <a:t>حركة المياه الجوفية</a:t>
            </a:r>
            <a:endParaRPr lang="ar-IQ" dirty="0"/>
          </a:p>
        </p:txBody>
      </p:sp>
      <p:sp>
        <p:nvSpPr>
          <p:cNvPr id="3" name="عنصر نائب للمحتوى 2"/>
          <p:cNvSpPr>
            <a:spLocks noGrp="1"/>
          </p:cNvSpPr>
          <p:nvPr>
            <p:ph idx="1"/>
          </p:nvPr>
        </p:nvSpPr>
        <p:spPr>
          <a:xfrm>
            <a:off x="457200" y="836712"/>
            <a:ext cx="8229600" cy="5760640"/>
          </a:xfrm>
        </p:spPr>
        <p:txBody>
          <a:bodyPr>
            <a:normAutofit fontScale="92500" lnSpcReduction="20000"/>
          </a:bodyPr>
          <a:lstStyle/>
          <a:p>
            <a:r>
              <a:rPr lang="ar-SA" dirty="0"/>
              <a:t>تتحرك المياه خلال المسامات الموجودة بين حبيبات الصخور المكونة للقشرة الارضية نحو الاسفل الى ان تتقابل مع طبقات من الصخور غير النفاذة التي لا تسمح للمياه بالمرور خلالها بحيث تتجمع المياه لتكون خزان المياه الجوفية </a:t>
            </a:r>
            <a:endParaRPr lang="ar-IQ" dirty="0"/>
          </a:p>
          <a:p>
            <a:r>
              <a:rPr lang="ar-SA" dirty="0"/>
              <a:t>وهنالك عدة عوامل مرتبطة بحركة المياه الجوفية وتشمل المواضيع الاتية :</a:t>
            </a:r>
            <a:endParaRPr lang="en-US" dirty="0"/>
          </a:p>
          <a:p>
            <a:r>
              <a:rPr lang="ar-SA" b="1" dirty="0"/>
              <a:t>1</a:t>
            </a:r>
            <a:r>
              <a:rPr lang="ar-SA" dirty="0"/>
              <a:t>- </a:t>
            </a:r>
            <a:r>
              <a:rPr lang="ar-SA" b="1" dirty="0"/>
              <a:t>المسامية </a:t>
            </a:r>
            <a:r>
              <a:rPr lang="en-US" b="1" dirty="0"/>
              <a:t>Porosity</a:t>
            </a:r>
            <a:r>
              <a:rPr lang="en-US" dirty="0"/>
              <a:t> </a:t>
            </a:r>
            <a:r>
              <a:rPr lang="ar-SA" dirty="0"/>
              <a:t> : وهي تعبير عن الحجم الكلي للمسامات نسبة الى الحجم الكلي للصخر </a:t>
            </a:r>
            <a:endParaRPr lang="en-US" dirty="0"/>
          </a:p>
          <a:p>
            <a:r>
              <a:rPr lang="ar-SA" b="1" dirty="0"/>
              <a:t>2- نسبة الفراغ </a:t>
            </a:r>
            <a:r>
              <a:rPr lang="en-US" b="1" dirty="0"/>
              <a:t>Void ratio</a:t>
            </a:r>
            <a:r>
              <a:rPr lang="ar-SA" dirty="0"/>
              <a:t> : وهي النسبة المئوية بين حجم الفراغات الى حجم حبيبات الصخر وتختلف نسبة الفراغ والمسامية بين الصخور ابتداء من 1% للصخور النارية الحديثة الى 50% في الصخور الرسوبية ذات النسيج الخشن وكذلك فان درجة المسامية ترتبط بشكل الحبيبات ودرجة تجانسها ومقدار تقاربها وقوة تماسكها </a:t>
            </a:r>
            <a:endParaRPr lang="en-US" dirty="0"/>
          </a:p>
          <a:p>
            <a:endParaRPr lang="ar-IQ" dirty="0"/>
          </a:p>
        </p:txBody>
      </p:sp>
    </p:spTree>
    <p:extLst>
      <p:ext uri="{BB962C8B-B14F-4D97-AF65-F5344CB8AC3E}">
        <p14:creationId xmlns:p14="http://schemas.microsoft.com/office/powerpoint/2010/main" val="57742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504056"/>
          </a:xfrm>
        </p:spPr>
        <p:txBody>
          <a:bodyPr>
            <a:normAutofit fontScale="90000"/>
          </a:bodyPr>
          <a:lstStyle/>
          <a:p>
            <a:r>
              <a:rPr lang="ar-SA" b="1" dirty="0"/>
              <a:t>حركة المياه الجوفية</a:t>
            </a:r>
            <a:endParaRPr lang="ar-IQ" dirty="0"/>
          </a:p>
        </p:txBody>
      </p:sp>
      <p:sp>
        <p:nvSpPr>
          <p:cNvPr id="3" name="عنصر نائب للمحتوى 2"/>
          <p:cNvSpPr>
            <a:spLocks noGrp="1"/>
          </p:cNvSpPr>
          <p:nvPr>
            <p:ph idx="1"/>
          </p:nvPr>
        </p:nvSpPr>
        <p:spPr>
          <a:xfrm>
            <a:off x="457200" y="548680"/>
            <a:ext cx="8229600" cy="5976664"/>
          </a:xfrm>
        </p:spPr>
        <p:txBody>
          <a:bodyPr>
            <a:normAutofit fontScale="70000" lnSpcReduction="20000"/>
          </a:bodyPr>
          <a:lstStyle/>
          <a:p>
            <a:r>
              <a:rPr lang="ar-SA" b="1" dirty="0"/>
              <a:t>3- النفاذية </a:t>
            </a:r>
            <a:r>
              <a:rPr lang="en-US" b="1" dirty="0"/>
              <a:t>Permeability   </a:t>
            </a:r>
            <a:r>
              <a:rPr lang="ar-SA" dirty="0"/>
              <a:t>: وهي تعبير عن قابلية الصخر للسماح لمرور الماء من خلال مساماته وبفترة زمنية محددة وتقاس ب سم/ ثا او م /ساعة</a:t>
            </a:r>
            <a:endParaRPr lang="ar-IQ" dirty="0"/>
          </a:p>
          <a:p>
            <a:r>
              <a:rPr lang="ar-SA" dirty="0"/>
              <a:t> وتعتمد النفاذية على عدة عوامل منها </a:t>
            </a:r>
            <a:endParaRPr lang="ar-IQ" dirty="0"/>
          </a:p>
          <a:p>
            <a:pPr marL="514350" indent="-514350">
              <a:buFont typeface="+mj-lt"/>
              <a:buAutoNum type="arabicPeriod"/>
            </a:pPr>
            <a:r>
              <a:rPr lang="ar-SA" dirty="0"/>
              <a:t>حجم حبيبات الصخر حيث تزداد مع زيادة حجم الحبيبات بسبب زيادة حجم المسامات وسهولة اتصال المسامات </a:t>
            </a:r>
            <a:endParaRPr lang="ar-IQ" dirty="0"/>
          </a:p>
          <a:p>
            <a:pPr marL="514350" indent="-514350">
              <a:buFont typeface="+mj-lt"/>
              <a:buAutoNum type="arabicPeriod"/>
            </a:pPr>
            <a:r>
              <a:rPr lang="ar-SA" dirty="0"/>
              <a:t>وكذلك تعتمد على ترتيب او تصفيف الحبيبات </a:t>
            </a:r>
            <a:r>
              <a:rPr lang="en-US" dirty="0"/>
              <a:t>Packing </a:t>
            </a:r>
            <a:endParaRPr lang="ar-IQ" dirty="0"/>
          </a:p>
          <a:p>
            <a:pPr marL="514350" indent="-514350">
              <a:buFont typeface="+mj-lt"/>
              <a:buAutoNum type="arabicPeriod"/>
            </a:pPr>
            <a:r>
              <a:rPr lang="ar-SA" dirty="0"/>
              <a:t>وكذلك عل اندماج الحبيبات </a:t>
            </a:r>
            <a:r>
              <a:rPr lang="en-US" dirty="0"/>
              <a:t>Compaction</a:t>
            </a:r>
            <a:r>
              <a:rPr lang="ar-SA" dirty="0"/>
              <a:t> . </a:t>
            </a:r>
            <a:endParaRPr lang="ar-IQ" dirty="0"/>
          </a:p>
          <a:p>
            <a:r>
              <a:rPr lang="ar-SA" dirty="0"/>
              <a:t>والصخور المنفذة هي الصخور التي تسمح للماء بالمرور خلال حبيباتها (</a:t>
            </a:r>
            <a:r>
              <a:rPr lang="en-US" dirty="0"/>
              <a:t>Permeable Or Pervious </a:t>
            </a:r>
            <a:r>
              <a:rPr lang="ar-SA" dirty="0"/>
              <a:t> ) وتلك الصخور غير المنفذة هي التي لا تسمح للماء بالمرور من خلالها (</a:t>
            </a:r>
            <a:r>
              <a:rPr lang="en-US" dirty="0"/>
              <a:t>Impermeable Or Impervious </a:t>
            </a:r>
            <a:r>
              <a:rPr lang="ar-SA" dirty="0"/>
              <a:t> ) مع ملاحظة ان كل صخر منفذ للماء هو صخر مسامي بينما ليس كل صخر مسامي هو صخر منفذ للماء كما هو الحال في الصخر  الطيني ( ذو مسامية عالية ولكن صغيرة الحجم )</a:t>
            </a:r>
            <a:endParaRPr lang="en-US" dirty="0"/>
          </a:p>
          <a:p>
            <a:r>
              <a:rPr lang="ar-SA" b="1" dirty="0"/>
              <a:t>4- صخور الخزان للماء الجوفي  </a:t>
            </a:r>
            <a:r>
              <a:rPr lang="en-US" b="1" dirty="0"/>
              <a:t>Aquifer</a:t>
            </a:r>
            <a:endParaRPr lang="en-US" dirty="0"/>
          </a:p>
          <a:p>
            <a:r>
              <a:rPr lang="ar-SA" dirty="0"/>
              <a:t>وهي صخور ذات مسامية ونفاذية عالية تحتوي على كميات من المياه يمكن ان تخرج عبر حفر الابار او بصورة ينابيع طبيعية </a:t>
            </a:r>
            <a:endParaRPr lang="en-US" dirty="0"/>
          </a:p>
          <a:p>
            <a:r>
              <a:rPr lang="ar-SA" dirty="0"/>
              <a:t>وحركة الماء داخل صخور الخزان الجوفي تتم بفعل الفرق في علو الضغط </a:t>
            </a:r>
            <a:r>
              <a:rPr lang="en-US" dirty="0"/>
              <a:t>Pressure head </a:t>
            </a:r>
            <a:r>
              <a:rPr lang="ar-SA" dirty="0"/>
              <a:t> وبسرع تختلف من البطيئة الى السريعة حسب فرق علو الضغط وطبيعة ومسامية الصخور .</a:t>
            </a:r>
            <a:endParaRPr lang="en-US" dirty="0"/>
          </a:p>
        </p:txBody>
      </p:sp>
    </p:spTree>
    <p:extLst>
      <p:ext uri="{BB962C8B-B14F-4D97-AF65-F5344CB8AC3E}">
        <p14:creationId xmlns:p14="http://schemas.microsoft.com/office/powerpoint/2010/main" val="3617617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85824"/>
            <a:ext cx="8229600" cy="762496"/>
          </a:xfrm>
        </p:spPr>
        <p:txBody>
          <a:bodyPr>
            <a:normAutofit/>
          </a:bodyPr>
          <a:lstStyle/>
          <a:p>
            <a:r>
              <a:rPr lang="ar-SA" b="1" dirty="0"/>
              <a:t>حركة المياه الجوفية</a:t>
            </a:r>
            <a:endParaRPr lang="ar-IQ" dirty="0"/>
          </a:p>
        </p:txBody>
      </p:sp>
      <p:sp>
        <p:nvSpPr>
          <p:cNvPr id="3" name="عنصر نائب للمحتوى 2"/>
          <p:cNvSpPr>
            <a:spLocks noGrp="1"/>
          </p:cNvSpPr>
          <p:nvPr>
            <p:ph idx="1"/>
          </p:nvPr>
        </p:nvSpPr>
        <p:spPr>
          <a:xfrm>
            <a:off x="539552" y="332656"/>
            <a:ext cx="8229600" cy="5976664"/>
          </a:xfrm>
        </p:spPr>
        <p:txBody>
          <a:bodyPr>
            <a:normAutofit fontScale="70000" lnSpcReduction="20000"/>
          </a:bodyPr>
          <a:lstStyle/>
          <a:p>
            <a:endParaRPr lang="ar-IQ" dirty="0"/>
          </a:p>
          <a:p>
            <a:r>
              <a:rPr lang="en-US" b="1" dirty="0"/>
              <a:t>5</a:t>
            </a:r>
            <a:r>
              <a:rPr lang="ar-SA" b="1" dirty="0"/>
              <a:t>- انواع الخزنات الجوفية</a:t>
            </a:r>
            <a:endParaRPr lang="ar-IQ" b="1" dirty="0"/>
          </a:p>
          <a:p>
            <a:r>
              <a:rPr lang="ar-SA" b="1" dirty="0"/>
              <a:t>أ- خزان غير محصور </a:t>
            </a:r>
            <a:r>
              <a:rPr lang="en-US" b="1" dirty="0"/>
              <a:t>Un Confined Aquifer</a:t>
            </a:r>
            <a:endParaRPr lang="en-US" dirty="0"/>
          </a:p>
          <a:p>
            <a:r>
              <a:rPr lang="ar-SA" dirty="0"/>
              <a:t>وفي هذا النوع يكون سطح المياه الجوفية تحت تأثير الضغط الجوي الاعتيادي  وغالبا ما يكون قريب من السطح ولاستخراج المياه يتطلب حفر الابار واستخدام مضخة للاستخراج</a:t>
            </a:r>
            <a:endParaRPr lang="en-US" dirty="0"/>
          </a:p>
          <a:p>
            <a:r>
              <a:rPr lang="ar-SA" b="1" dirty="0"/>
              <a:t>ب - خزان محصور </a:t>
            </a:r>
            <a:r>
              <a:rPr lang="en-US" b="1" dirty="0"/>
              <a:t>Confined Aquifer</a:t>
            </a:r>
            <a:endParaRPr lang="en-US" dirty="0"/>
          </a:p>
          <a:p>
            <a:r>
              <a:rPr lang="ar-SA" dirty="0"/>
              <a:t>وفي هذا النوع يكون  خزان المياه الجوفي محصور بين طبقتين غير منفذتين مما يؤدي الى حصول ضغط اكبر من الضغط الجوي عل طبقة الصخور الحاوية على الماء قد يصل الى مئات من </a:t>
            </a:r>
            <a:r>
              <a:rPr lang="ar-IQ" dirty="0"/>
              <a:t>الضغوط </a:t>
            </a:r>
            <a:r>
              <a:rPr lang="ar-SA" dirty="0"/>
              <a:t>الجوية </a:t>
            </a:r>
            <a:endParaRPr lang="ar-IQ" dirty="0"/>
          </a:p>
          <a:p>
            <a:r>
              <a:rPr lang="ar-SA" dirty="0"/>
              <a:t>وتعرف الابار المحفورة في هذه المناطق بالإبار الارتوازية وتكون على نوعين</a:t>
            </a:r>
            <a:endParaRPr lang="ar-IQ" dirty="0"/>
          </a:p>
          <a:p>
            <a:r>
              <a:rPr lang="ar-SA" dirty="0"/>
              <a:t> بعضها متدفق بالماء عندما يكون مستوى البئر اقل من مستوى دخول الماء المجهز لطبقة خزان الماء </a:t>
            </a:r>
            <a:endParaRPr lang="ar-IQ" dirty="0"/>
          </a:p>
          <a:p>
            <a:r>
              <a:rPr lang="ar-SA" dirty="0"/>
              <a:t>والنوع الاخر غير المتدفق عندما يكون مستوى سطح المياه الجوفية عند مستوى التجهيز بالماء حيث لا يوجد ضغط كبير يسمح بخروج الماء وصعوده نحو السطح , </a:t>
            </a:r>
            <a:endParaRPr lang="ar-IQ" dirty="0"/>
          </a:p>
          <a:p>
            <a:r>
              <a:rPr lang="ar-SA" dirty="0"/>
              <a:t>وقد يخرج الماء بصورة عيون عند مستوى سطح الارض في المناطق المنخفضة عندما تسمح طبيعة الصخور بخروج الماء وتحت ضغط اعتيادي ويكون سطح الماء الجوفي قريب من الارض</a:t>
            </a:r>
            <a:endParaRPr lang="ar-IQ" dirty="0"/>
          </a:p>
        </p:txBody>
      </p:sp>
    </p:spTree>
    <p:extLst>
      <p:ext uri="{BB962C8B-B14F-4D97-AF65-F5344CB8AC3E}">
        <p14:creationId xmlns:p14="http://schemas.microsoft.com/office/powerpoint/2010/main" val="701721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360040"/>
          </a:xfrm>
        </p:spPr>
        <p:txBody>
          <a:bodyPr>
            <a:normAutofit fontScale="90000"/>
          </a:bodyPr>
          <a:lstStyle/>
          <a:p>
            <a:r>
              <a:rPr lang="ar-SA" b="1" dirty="0"/>
              <a:t>حركة المياه الجوفية</a:t>
            </a:r>
            <a:endParaRPr lang="ar-IQ" dirty="0"/>
          </a:p>
        </p:txBody>
      </p:sp>
      <p:sp>
        <p:nvSpPr>
          <p:cNvPr id="3" name="عنصر نائب للمحتوى 2"/>
          <p:cNvSpPr>
            <a:spLocks noGrp="1"/>
          </p:cNvSpPr>
          <p:nvPr>
            <p:ph idx="1"/>
          </p:nvPr>
        </p:nvSpPr>
        <p:spPr>
          <a:xfrm>
            <a:off x="457200" y="980728"/>
            <a:ext cx="8229600" cy="5688632"/>
          </a:xfrm>
        </p:spPr>
        <p:txBody>
          <a:bodyPr>
            <a:normAutofit/>
          </a:bodyPr>
          <a:lstStyle/>
          <a:p>
            <a:r>
              <a:rPr lang="ar-SA" b="1" dirty="0"/>
              <a:t>6- الميل اله</a:t>
            </a:r>
            <a:r>
              <a:rPr lang="ar-IQ" b="1" dirty="0"/>
              <a:t>ي</a:t>
            </a:r>
            <a:r>
              <a:rPr lang="ar-SA" b="1" dirty="0"/>
              <a:t>درولوكي  </a:t>
            </a:r>
            <a:r>
              <a:rPr lang="en-US" b="1" dirty="0"/>
              <a:t>Hydraulic Gradient</a:t>
            </a:r>
            <a:r>
              <a:rPr lang="ar-SA" b="1" dirty="0"/>
              <a:t> :</a:t>
            </a:r>
            <a:endParaRPr lang="en-US" dirty="0"/>
          </a:p>
          <a:p>
            <a:r>
              <a:rPr lang="ar-SA" dirty="0"/>
              <a:t>هو مقدار الفرق في علو الضغط بين نقطتين نسبة الى المسافة الافقية التي تقطعها المياه الجوفية خلال حركتها بين نقطتين </a:t>
            </a:r>
            <a:endParaRPr lang="ar-IQ" dirty="0"/>
          </a:p>
          <a:p>
            <a:r>
              <a:rPr lang="ar-SA" dirty="0"/>
              <a:t>وهو مقدار ثابت للخزان الجوفي الواحد ويقاس بال م/ كم . </a:t>
            </a:r>
            <a:endParaRPr lang="ar-IQ" dirty="0"/>
          </a:p>
          <a:p>
            <a:r>
              <a:rPr lang="ar-SA" dirty="0"/>
              <a:t>ويعتمد على خواص الصخور الميكانيكية ومسامية ونفاذية وتصفيف صخور الخزان الجوفي . ان سرعة حركة الماء الجوفي تتناسب طرديا مع مقدار الميل اله</a:t>
            </a:r>
            <a:r>
              <a:rPr lang="ar-IQ" dirty="0"/>
              <a:t>ي</a:t>
            </a:r>
            <a:r>
              <a:rPr lang="ar-SA" dirty="0"/>
              <a:t>درولوكي حسب قانون دارسي </a:t>
            </a:r>
            <a:endParaRPr lang="en-US" dirty="0"/>
          </a:p>
          <a:p>
            <a:endParaRPr lang="en-US" dirty="0"/>
          </a:p>
        </p:txBody>
      </p:sp>
    </p:spTree>
    <p:extLst>
      <p:ext uri="{BB962C8B-B14F-4D97-AF65-F5344CB8AC3E}">
        <p14:creationId xmlns:p14="http://schemas.microsoft.com/office/powerpoint/2010/main" val="23609529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خروج المياه الجوفية </a:t>
            </a:r>
            <a:endParaRPr lang="en-US" dirty="0"/>
          </a:p>
        </p:txBody>
      </p:sp>
      <p:sp>
        <p:nvSpPr>
          <p:cNvPr id="3" name="عنصر نائب للمحتوى 2"/>
          <p:cNvSpPr>
            <a:spLocks noGrp="1"/>
          </p:cNvSpPr>
          <p:nvPr>
            <p:ph idx="1"/>
          </p:nvPr>
        </p:nvSpPr>
        <p:spPr/>
        <p:txBody>
          <a:bodyPr>
            <a:normAutofit fontScale="77500" lnSpcReduction="20000"/>
          </a:bodyPr>
          <a:lstStyle/>
          <a:p>
            <a:pPr marL="0" indent="0">
              <a:buNone/>
            </a:pPr>
            <a:r>
              <a:rPr lang="ar-SA" b="1" dirty="0"/>
              <a:t> </a:t>
            </a:r>
            <a:endParaRPr lang="en-US" dirty="0"/>
          </a:p>
          <a:p>
            <a:r>
              <a:rPr lang="ar-SA" dirty="0"/>
              <a:t>تخرج المياه من خزانات المياه الجوفية اما طبيعيا او بواسطة حفر الابار وعملية حفر الابار لاستخراج المياه يعتمد على عمق المياه </a:t>
            </a:r>
            <a:r>
              <a:rPr lang="ar-IQ" dirty="0"/>
              <a:t>و</a:t>
            </a:r>
            <a:r>
              <a:rPr lang="ar-SA" dirty="0"/>
              <a:t>قدرات المضخات لضخ المياه الى السطح </a:t>
            </a:r>
            <a:endParaRPr lang="ar-IQ" dirty="0"/>
          </a:p>
          <a:p>
            <a:r>
              <a:rPr lang="ar-SA" dirty="0"/>
              <a:t>اما المياه التي تخرج بصورة طبيعية فهي تخرج بصورة ينابيع مثل ينابيع الاودية </a:t>
            </a:r>
            <a:r>
              <a:rPr lang="en-US" dirty="0"/>
              <a:t>Valley Spring</a:t>
            </a:r>
            <a:r>
              <a:rPr lang="ar-SA" dirty="0"/>
              <a:t> ( تحدث في المناطق المنخفضة في الوديان حيث يقترب سطح الخزان الجوفي من السطح</a:t>
            </a:r>
            <a:endParaRPr lang="ar-IQ" dirty="0"/>
          </a:p>
          <a:p>
            <a:r>
              <a:rPr lang="ar-SA" dirty="0"/>
              <a:t> او ينابيع الفوالق  </a:t>
            </a:r>
            <a:r>
              <a:rPr lang="en-US" dirty="0"/>
              <a:t>Fault Spring </a:t>
            </a:r>
            <a:r>
              <a:rPr lang="ar-SA" dirty="0"/>
              <a:t> </a:t>
            </a:r>
            <a:endParaRPr lang="ar-IQ" dirty="0"/>
          </a:p>
          <a:p>
            <a:r>
              <a:rPr lang="ar-SA" dirty="0"/>
              <a:t>او ينابيع الطبقات  </a:t>
            </a:r>
            <a:r>
              <a:rPr lang="en-US" dirty="0"/>
              <a:t> Bed Spring </a:t>
            </a:r>
            <a:r>
              <a:rPr lang="ar-SA" dirty="0"/>
              <a:t>  . </a:t>
            </a:r>
            <a:endParaRPr lang="en-US" dirty="0"/>
          </a:p>
          <a:p>
            <a:pPr marL="0" indent="0">
              <a:buNone/>
            </a:pPr>
            <a:r>
              <a:rPr lang="ar-SA" dirty="0"/>
              <a:t> </a:t>
            </a:r>
            <a:endParaRPr lang="en-US" dirty="0"/>
          </a:p>
          <a:p>
            <a:r>
              <a:rPr lang="ar-SA" dirty="0"/>
              <a:t>والمياه الخارجة قد تكون مياه عذبة او مالحة او كبريتية او ذات درجات حرارة عالية</a:t>
            </a:r>
            <a:endParaRPr lang="en-US" dirty="0"/>
          </a:p>
          <a:p>
            <a:endParaRPr lang="ar-IQ" dirty="0"/>
          </a:p>
        </p:txBody>
      </p:sp>
    </p:spTree>
    <p:extLst>
      <p:ext uri="{BB962C8B-B14F-4D97-AF65-F5344CB8AC3E}">
        <p14:creationId xmlns:p14="http://schemas.microsoft.com/office/powerpoint/2010/main" val="40400386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العمل الجيولوجي للمياه الجوفية</a:t>
            </a:r>
            <a:br>
              <a:rPr lang="en-US" dirty="0"/>
            </a:br>
            <a:endParaRPr lang="ar-IQ" dirty="0"/>
          </a:p>
        </p:txBody>
      </p:sp>
      <p:sp>
        <p:nvSpPr>
          <p:cNvPr id="3" name="عنصر نائب للمحتوى 2"/>
          <p:cNvSpPr>
            <a:spLocks noGrp="1"/>
          </p:cNvSpPr>
          <p:nvPr>
            <p:ph idx="1"/>
          </p:nvPr>
        </p:nvSpPr>
        <p:spPr>
          <a:xfrm>
            <a:off x="457200" y="1052736"/>
            <a:ext cx="8229600" cy="5544616"/>
          </a:xfrm>
        </p:spPr>
        <p:txBody>
          <a:bodyPr>
            <a:normAutofit fontScale="85000" lnSpcReduction="10000"/>
          </a:bodyPr>
          <a:lstStyle/>
          <a:p>
            <a:r>
              <a:rPr lang="ar-SA" b="1" dirty="0"/>
              <a:t>1- عمليات جيولوجية هدامة</a:t>
            </a:r>
            <a:r>
              <a:rPr lang="ar-SA" dirty="0"/>
              <a:t> : مثل التعرية والتجوية والتفتيت والاذابة وعملية الاذابة تختص بها المياه </a:t>
            </a:r>
            <a:r>
              <a:rPr lang="ar-SA" dirty="0" err="1"/>
              <a:t>المكربنة</a:t>
            </a:r>
            <a:r>
              <a:rPr lang="ar-SA" dirty="0"/>
              <a:t> الحاوية على </a:t>
            </a:r>
            <a:r>
              <a:rPr lang="en-US" dirty="0"/>
              <a:t>CO</a:t>
            </a:r>
            <a:r>
              <a:rPr lang="en-US" baseline="-25000" dirty="0"/>
              <a:t>2</a:t>
            </a:r>
            <a:endParaRPr lang="en-US" dirty="0"/>
          </a:p>
          <a:p>
            <a:r>
              <a:rPr lang="en-US" dirty="0"/>
              <a:t>CO</a:t>
            </a:r>
            <a:r>
              <a:rPr lang="en-US" baseline="-25000" dirty="0"/>
              <a:t>2</a:t>
            </a:r>
            <a:r>
              <a:rPr lang="en-US" dirty="0"/>
              <a:t> + H</a:t>
            </a:r>
            <a:r>
              <a:rPr lang="en-US" baseline="-25000" dirty="0"/>
              <a:t>2</a:t>
            </a:r>
            <a:r>
              <a:rPr lang="en-US" dirty="0"/>
              <a:t>O              →                   H</a:t>
            </a:r>
            <a:r>
              <a:rPr lang="en-US" baseline="-25000" dirty="0"/>
              <a:t>2</a:t>
            </a:r>
            <a:r>
              <a:rPr lang="en-US" dirty="0"/>
              <a:t>CO</a:t>
            </a:r>
            <a:r>
              <a:rPr lang="en-US" baseline="-25000" dirty="0"/>
              <a:t>3</a:t>
            </a:r>
            <a:r>
              <a:rPr lang="en-US" dirty="0"/>
              <a:t>                      </a:t>
            </a:r>
          </a:p>
          <a:p>
            <a:r>
              <a:rPr lang="ar-SA" dirty="0"/>
              <a:t>كذلك فالمياه تذيب الصخور الملحية والجبسية والجيرية </a:t>
            </a:r>
            <a:endParaRPr lang="en-US" dirty="0"/>
          </a:p>
          <a:p>
            <a:r>
              <a:rPr lang="ar-SA" dirty="0"/>
              <a:t>حيث تكون بيكربونات ذائبة بالمحلول مما يؤدي الى عمل فجوات في الصخور والتي تعرف بالكهوف.</a:t>
            </a:r>
            <a:endParaRPr lang="en-US" dirty="0"/>
          </a:p>
          <a:p>
            <a:r>
              <a:rPr lang="ar-SA" b="1" dirty="0"/>
              <a:t>2- عمليات جيولوجية بنائية </a:t>
            </a:r>
            <a:r>
              <a:rPr lang="ar-SA" dirty="0"/>
              <a:t>: وتشمل الترسيب الذي يحصل نتيجة ترسيب المحاليل الناتجة عن عمليات الهدم بفعل التغير المفاجئ في المحلول او الوسط مثل درجة الحرارة او درجة الحموضة ... </a:t>
            </a:r>
            <a:endParaRPr lang="en-US" dirty="0"/>
          </a:p>
          <a:p>
            <a:r>
              <a:rPr lang="ar-SA" dirty="0"/>
              <a:t>مما يؤدي الى تكوين رواسب جديدة </a:t>
            </a:r>
            <a:endParaRPr lang="en-US" dirty="0"/>
          </a:p>
          <a:p>
            <a:r>
              <a:rPr lang="ar-SA" dirty="0"/>
              <a:t>وكذلك فقد لوحظ ان رفع درجة حرارة المحلول يسبب ترسيب كربونات الكالسيوم من المحاليل المشبعة بالبيكربونات وامثلة ذلك هو هوابط </a:t>
            </a:r>
            <a:r>
              <a:rPr lang="en-US" dirty="0"/>
              <a:t>Stalactite </a:t>
            </a:r>
            <a:r>
              <a:rPr lang="ar-SA" dirty="0"/>
              <a:t> وصواعد </a:t>
            </a:r>
            <a:r>
              <a:rPr lang="en-US" dirty="0"/>
              <a:t>Stalagmite </a:t>
            </a:r>
          </a:p>
          <a:p>
            <a:endParaRPr lang="ar-IQ" dirty="0"/>
          </a:p>
        </p:txBody>
      </p:sp>
    </p:spTree>
    <p:extLst>
      <p:ext uri="{BB962C8B-B14F-4D97-AF65-F5344CB8AC3E}">
        <p14:creationId xmlns:p14="http://schemas.microsoft.com/office/powerpoint/2010/main" val="288042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p:txBody>
      </p:sp>
    </p:spTree>
    <p:extLst>
      <p:ext uri="{BB962C8B-B14F-4D97-AF65-F5344CB8AC3E}">
        <p14:creationId xmlns:p14="http://schemas.microsoft.com/office/powerpoint/2010/main" val="2009945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0"/>
            <a:ext cx="8229600" cy="836712"/>
          </a:xfrm>
        </p:spPr>
        <p:txBody>
          <a:bodyPr/>
          <a:lstStyle/>
          <a:p>
            <a:r>
              <a:rPr lang="ar-IQ" dirty="0"/>
              <a:t>يتبع</a:t>
            </a:r>
            <a:r>
              <a:rPr lang="ar-SA" b="1" dirty="0"/>
              <a:t> الصخور النارية </a:t>
            </a:r>
            <a:r>
              <a:rPr lang="en-US" b="1" dirty="0"/>
              <a:t>Igneous Rock</a:t>
            </a:r>
            <a:endParaRPr lang="ar-IQ" dirty="0"/>
          </a:p>
        </p:txBody>
      </p:sp>
      <p:sp>
        <p:nvSpPr>
          <p:cNvPr id="3" name="عنصر نائب للمحتوى 2"/>
          <p:cNvSpPr>
            <a:spLocks noGrp="1"/>
          </p:cNvSpPr>
          <p:nvPr>
            <p:ph idx="1"/>
          </p:nvPr>
        </p:nvSpPr>
        <p:spPr>
          <a:xfrm>
            <a:off x="457200" y="836712"/>
            <a:ext cx="8229600" cy="5289451"/>
          </a:xfrm>
        </p:spPr>
        <p:txBody>
          <a:bodyPr>
            <a:normAutofit fontScale="85000" lnSpcReduction="20000"/>
          </a:bodyPr>
          <a:lstStyle/>
          <a:p>
            <a:r>
              <a:rPr lang="ar-IQ" b="1" dirty="0"/>
              <a:t>4</a:t>
            </a:r>
            <a:r>
              <a:rPr lang="ar-SA" b="1" dirty="0"/>
              <a:t>- الصخور السطحية او البركانية (</a:t>
            </a:r>
            <a:r>
              <a:rPr lang="en-US" b="1" dirty="0"/>
              <a:t>Volcanic Rocks </a:t>
            </a:r>
            <a:r>
              <a:rPr lang="ar-SA" b="1" dirty="0"/>
              <a:t>) </a:t>
            </a:r>
            <a:endParaRPr lang="en-US" dirty="0"/>
          </a:p>
          <a:p>
            <a:r>
              <a:rPr lang="ar-SA" dirty="0"/>
              <a:t>وهي صخور بركانية تصلبت على سطح الارض بسرعة او بالقرب من سطح الارض على شكل منصهر من فوهات البراكين والشقوق </a:t>
            </a:r>
            <a:endParaRPr lang="en-US" dirty="0"/>
          </a:p>
          <a:p>
            <a:r>
              <a:rPr lang="ar-SA" dirty="0"/>
              <a:t>وتتبلور المعادن المكونة لهذه الصخور ببلورات صغيرة جدا </a:t>
            </a:r>
            <a:endParaRPr lang="en-US" dirty="0"/>
          </a:p>
          <a:p>
            <a:r>
              <a:rPr lang="ar-SA" dirty="0"/>
              <a:t>وقد لا تتبلور وفي هذه الحالة تتصلب على شكل نسيج مجهري او زجاجي </a:t>
            </a:r>
            <a:endParaRPr lang="en-US" dirty="0"/>
          </a:p>
          <a:p>
            <a:r>
              <a:rPr lang="ar-SA" dirty="0"/>
              <a:t>وامثلة هذه الصخور هي صخور البازلت </a:t>
            </a:r>
            <a:endParaRPr lang="en-US" dirty="0"/>
          </a:p>
          <a:p>
            <a:r>
              <a:rPr lang="ar-SA" dirty="0"/>
              <a:t>او يكون نسيج فقاعي عندما تتكون في المادة المنصهرة فقاعا</a:t>
            </a:r>
            <a:r>
              <a:rPr lang="ar-IQ" dirty="0"/>
              <a:t>ت </a:t>
            </a:r>
            <a:r>
              <a:rPr lang="ar-SA" dirty="0"/>
              <a:t>اثناء التبريد وخروج هذه  الفقاعات كما هو الحال في صخور البيومس (</a:t>
            </a:r>
            <a:r>
              <a:rPr lang="en-US" dirty="0"/>
              <a:t>`pumice</a:t>
            </a:r>
            <a:r>
              <a:rPr lang="ar-SA" dirty="0"/>
              <a:t>) </a:t>
            </a:r>
            <a:endParaRPr lang="en-US" dirty="0"/>
          </a:p>
          <a:p>
            <a:r>
              <a:rPr lang="ar-SA" dirty="0"/>
              <a:t>وقد تملئ الفقاعات برواسب من معادن اخرى فيسمى بالنسيج اللوزي.</a:t>
            </a:r>
            <a:endParaRPr lang="ar-IQ" dirty="0"/>
          </a:p>
          <a:p>
            <a:r>
              <a:rPr lang="ar-SA" sz="3800" b="1" dirty="0"/>
              <a:t>اشكال الصخور النارية : تقسم اشكال الصخور النارية وفقا لمكان تكوينها الى ثلاث اقسام</a:t>
            </a:r>
            <a:endParaRPr lang="en-US" sz="3800" b="1" dirty="0"/>
          </a:p>
          <a:p>
            <a:endParaRPr lang="en-US" dirty="0"/>
          </a:p>
        </p:txBody>
      </p:sp>
    </p:spTree>
    <p:extLst>
      <p:ext uri="{BB962C8B-B14F-4D97-AF65-F5344CB8AC3E}">
        <p14:creationId xmlns:p14="http://schemas.microsoft.com/office/powerpoint/2010/main" val="901119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IQ" dirty="0"/>
              <a:t>الصحارى</a:t>
            </a:r>
          </a:p>
        </p:txBody>
      </p:sp>
      <p:sp>
        <p:nvSpPr>
          <p:cNvPr id="3" name="عنصر نائب للمحتوى 2"/>
          <p:cNvSpPr>
            <a:spLocks noGrp="1"/>
          </p:cNvSpPr>
          <p:nvPr>
            <p:ph idx="1"/>
          </p:nvPr>
        </p:nvSpPr>
        <p:spPr>
          <a:xfrm>
            <a:off x="457200" y="1196752"/>
            <a:ext cx="8229600" cy="5184576"/>
          </a:xfrm>
        </p:spPr>
        <p:txBody>
          <a:bodyPr>
            <a:normAutofit/>
          </a:bodyPr>
          <a:lstStyle/>
          <a:p>
            <a:r>
              <a:rPr lang="ar-SA" dirty="0"/>
              <a:t>هي الاراضي التي يكون سقوط الامطار فيها قليل او يكون التبخر فيها عالي بحيث يكون محصلة الامطار والتبخر بشكل يفضي الى الجفاف وجعل المنطقة جافة . </a:t>
            </a:r>
            <a:endParaRPr lang="ar-IQ" dirty="0"/>
          </a:p>
          <a:p>
            <a:r>
              <a:rPr lang="ar-SA" dirty="0"/>
              <a:t>ومعظم هذه الاراضي تقل نسبة الامطار فيها عن 200 ملم وتقع في نصف الكرة الارضية عند خطوط عرض 15- 30 حيث نزول الرياح الحارة القادمة من خط الاستواء وكذلك كونها مناطق ذات استقراريه جوية .</a:t>
            </a:r>
            <a:endParaRPr lang="en-US" dirty="0"/>
          </a:p>
        </p:txBody>
      </p:sp>
    </p:spTree>
    <p:extLst>
      <p:ext uri="{BB962C8B-B14F-4D97-AF65-F5344CB8AC3E}">
        <p14:creationId xmlns:p14="http://schemas.microsoft.com/office/powerpoint/2010/main" val="429466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انواع الصحاري</a:t>
            </a:r>
            <a:endParaRPr lang="ar-IQ" dirty="0"/>
          </a:p>
        </p:txBody>
      </p:sp>
      <p:sp>
        <p:nvSpPr>
          <p:cNvPr id="3" name="عنصر نائب للمحتوى 2"/>
          <p:cNvSpPr>
            <a:spLocks noGrp="1"/>
          </p:cNvSpPr>
          <p:nvPr>
            <p:ph idx="1"/>
          </p:nvPr>
        </p:nvSpPr>
        <p:spPr/>
        <p:txBody>
          <a:bodyPr>
            <a:normAutofit fontScale="92500" lnSpcReduction="20000"/>
          </a:bodyPr>
          <a:lstStyle/>
          <a:p>
            <a:r>
              <a:rPr lang="ar-SA" dirty="0"/>
              <a:t>: تقسم وفق طبيعة تكوينها الى الانواع التالية .</a:t>
            </a:r>
            <a:endParaRPr lang="en-US" dirty="0"/>
          </a:p>
          <a:p>
            <a:r>
              <a:rPr lang="ar-SA" dirty="0"/>
              <a:t>1- الصحاري المتكونة في المناطق ذات </a:t>
            </a:r>
            <a:r>
              <a:rPr lang="ar-SA" dirty="0" err="1"/>
              <a:t>الاستقرارية</a:t>
            </a:r>
            <a:r>
              <a:rPr lang="ar-SA" dirty="0"/>
              <a:t> الجوية ( احزمة نزول الهواء) مثال الصحراء الشمالية الافريقية .</a:t>
            </a:r>
            <a:endParaRPr lang="en-US" dirty="0"/>
          </a:p>
          <a:p>
            <a:r>
              <a:rPr lang="ar-SA" dirty="0"/>
              <a:t>2- الصحاري المتكونة في المناطق الداخلية القارية حيث تسود الحرارة العالية صيفا والحرارة المنخفضة في الشتاء والتي لا تسمح بسقوط الامطار ومثال ذلك الصحاري في اواسط اسيا</a:t>
            </a:r>
            <a:endParaRPr lang="en-US" dirty="0"/>
          </a:p>
          <a:p>
            <a:r>
              <a:rPr lang="ar-SA" dirty="0"/>
              <a:t>3- الصحاري المتكونة بفعل تواجدها خلف السلاسل الجبلية التي تحجب الامطار وتكوين الظل المطري مما يؤدي الى سقوط الامطار في الجهة المواجهة للرياح وعبور الرياح الجانب الخر من التضاريس الجبلية وقد فقدت معظم رطوبتها ويجعلها رياح جافة ومثال ذلك الجبال في الجزائر (جبال اطلس)</a:t>
            </a:r>
            <a:endParaRPr lang="en-US" dirty="0"/>
          </a:p>
        </p:txBody>
      </p:sp>
    </p:spTree>
    <p:extLst>
      <p:ext uri="{BB962C8B-B14F-4D97-AF65-F5344CB8AC3E}">
        <p14:creationId xmlns:p14="http://schemas.microsoft.com/office/powerpoint/2010/main" val="125761201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الميزات العامة للصحراء</a:t>
            </a:r>
          </a:p>
        </p:txBody>
      </p:sp>
      <p:sp>
        <p:nvSpPr>
          <p:cNvPr id="3" name="عنصر نائب للمحتوى 2"/>
          <p:cNvSpPr>
            <a:spLocks noGrp="1"/>
          </p:cNvSpPr>
          <p:nvPr>
            <p:ph idx="1"/>
          </p:nvPr>
        </p:nvSpPr>
        <p:spPr/>
        <p:txBody>
          <a:bodyPr>
            <a:normAutofit fontScale="85000" lnSpcReduction="20000"/>
          </a:bodyPr>
          <a:lstStyle/>
          <a:p>
            <a:r>
              <a:rPr lang="ar-IQ" dirty="0"/>
              <a:t>1-الصّحاري تغطي تغطّي من اليابسة ما نسبته 35%. والصحراء هي الأراضي الجافّة قليلة المطر، وقليلة الحياة النباتيّة، تعيش فيها بعض الحيوانات التي استطاعت أن تتكيّف مع جوّها،</a:t>
            </a:r>
          </a:p>
          <a:p>
            <a:pPr marL="0" indent="0">
              <a:buNone/>
            </a:pPr>
            <a:r>
              <a:rPr lang="ar-IQ" dirty="0"/>
              <a:t>وقد تكوّنت الصحاري عبر السنين لعدّة أسباب منها </a:t>
            </a:r>
          </a:p>
          <a:p>
            <a:pPr marL="514350" indent="-514350">
              <a:buFont typeface="+mj-lt"/>
              <a:buAutoNum type="arabicPeriod"/>
            </a:pPr>
            <a:r>
              <a:rPr lang="ar-IQ" dirty="0"/>
              <a:t>وقوعها في مناطق الضغط المرتفع والتي تتعرض للرياح الجافّة،</a:t>
            </a:r>
          </a:p>
          <a:p>
            <a:pPr marL="514350" indent="-514350">
              <a:buFont typeface="+mj-lt"/>
              <a:buAutoNum type="arabicPeriod"/>
            </a:pPr>
            <a:r>
              <a:rPr lang="ar-IQ" dirty="0"/>
              <a:t> أو لوقوعها في مناطق "ظل المطر" بحيث تقلّ نسبة الأمطار التي تصل إليها، </a:t>
            </a:r>
          </a:p>
          <a:p>
            <a:pPr marL="514350" indent="-514350">
              <a:buFont typeface="+mj-lt"/>
              <a:buAutoNum type="arabicPeriod"/>
            </a:pPr>
            <a:r>
              <a:rPr lang="ar-IQ" dirty="0"/>
              <a:t>أو لوقوعها في وسط كتل القارات، مما يجعلها بعيدة عن المؤثرات البحريّة الرطبة، </a:t>
            </a:r>
          </a:p>
          <a:p>
            <a:pPr marL="514350" indent="-514350">
              <a:buFont typeface="+mj-lt"/>
              <a:buAutoNum type="arabicPeriod"/>
            </a:pPr>
            <a:r>
              <a:rPr lang="ar-IQ" dirty="0"/>
              <a:t>أو لوجود تيارات بحريّة باردة قطبية تصل إليها تزيد من نسبة الجفاف فيها. </a:t>
            </a:r>
          </a:p>
        </p:txBody>
      </p:sp>
    </p:spTree>
    <p:extLst>
      <p:ext uri="{BB962C8B-B14F-4D97-AF65-F5344CB8AC3E}">
        <p14:creationId xmlns:p14="http://schemas.microsoft.com/office/powerpoint/2010/main" val="12281081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اشهر الصحارى بالعلم</a:t>
            </a:r>
          </a:p>
        </p:txBody>
      </p:sp>
      <p:sp>
        <p:nvSpPr>
          <p:cNvPr id="3" name="عنصر نائب للمحتوى 2"/>
          <p:cNvSpPr>
            <a:spLocks noGrp="1"/>
          </p:cNvSpPr>
          <p:nvPr>
            <p:ph idx="1"/>
          </p:nvPr>
        </p:nvSpPr>
        <p:spPr/>
        <p:txBody>
          <a:bodyPr>
            <a:normAutofit fontScale="62500" lnSpcReduction="20000"/>
          </a:bodyPr>
          <a:lstStyle/>
          <a:p>
            <a:r>
              <a:rPr lang="ar-IQ" b="1" dirty="0"/>
              <a:t>صحراء أنتاركتيكا</a:t>
            </a:r>
          </a:p>
          <a:p>
            <a:r>
              <a:rPr lang="ar-IQ" dirty="0"/>
              <a:t>تبلغ مساحة صحراء أنتاركتيكا 13,829,430كم</a:t>
            </a:r>
            <a:r>
              <a:rPr lang="ar-IQ" baseline="30000" dirty="0"/>
              <a:t>2</a:t>
            </a:r>
            <a:r>
              <a:rPr lang="ar-IQ" dirty="0"/>
              <a:t>، وهي صحراء قطبيّة باردة، حيث يغطّي الثلج مساحة 98% منها، ودرجات الحرارة فيها قد تصل إلى تسعين درجة مئويّة تحت الصّفر. </a:t>
            </a:r>
          </a:p>
          <a:p>
            <a:r>
              <a:rPr lang="ar-IQ" dirty="0"/>
              <a:t>تقع هذه الصحراء في القطب الجنوبيّ من الكرة الأرضيّة، ولا يستطيع البشر العيش فيها بشكل دائم، وتقلّ فيها الحياة النباتيّة والحيوانيّة. </a:t>
            </a:r>
          </a:p>
          <a:p>
            <a:br>
              <a:rPr lang="ar-IQ" dirty="0"/>
            </a:br>
            <a:endParaRPr lang="ar-IQ" dirty="0"/>
          </a:p>
          <a:p>
            <a:r>
              <a:rPr lang="ar-IQ" b="1" dirty="0"/>
              <a:t>الصحراء الكبرى</a:t>
            </a:r>
          </a:p>
          <a:p>
            <a:r>
              <a:rPr lang="ar-IQ" dirty="0"/>
              <a:t>تعتبر ثاني أكبر الصحاري الحارّة في العالم، وتنتشر هذه الصحراء في شمال إفريقيا بمساحة تزيد عن 9,100,000كم</a:t>
            </a:r>
            <a:r>
              <a:rPr lang="ar-IQ" baseline="30000" dirty="0"/>
              <a:t>2</a:t>
            </a:r>
            <a:r>
              <a:rPr lang="ar-IQ" dirty="0"/>
              <a:t>. </a:t>
            </a:r>
          </a:p>
          <a:p>
            <a:r>
              <a:rPr lang="ar-IQ" dirty="0"/>
              <a:t>وتضمّ هذه الصحراء عشر دول إفريقيّة وهي: المغرب، وتونس، والجزائر، وليبيا، ومصر، والسودان، وموريتانيا، ومالي، وتشاد، والنيجر.</a:t>
            </a:r>
          </a:p>
          <a:p>
            <a:r>
              <a:rPr lang="ar-IQ" dirty="0"/>
              <a:t> وتوجد في هذه الصحراء العديد من الواحات، كما ونرى فيها سلسلة جبال أطلس، وفيها أطول أنهار العالم "نهر النّيل".</a:t>
            </a:r>
          </a:p>
        </p:txBody>
      </p:sp>
    </p:spTree>
    <p:extLst>
      <p:ext uri="{BB962C8B-B14F-4D97-AF65-F5344CB8AC3E}">
        <p14:creationId xmlns:p14="http://schemas.microsoft.com/office/powerpoint/2010/main" val="706451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SA" b="1" dirty="0"/>
              <a:t>اسباب </a:t>
            </a:r>
            <a:r>
              <a:rPr lang="ar-IQ" b="1" dirty="0"/>
              <a:t>ال</a:t>
            </a:r>
            <a:r>
              <a:rPr lang="ar-SA" b="1" dirty="0"/>
              <a:t>جفاف  في الصحاري :</a:t>
            </a:r>
            <a:endParaRPr lang="en-US" dirty="0"/>
          </a:p>
        </p:txBody>
      </p:sp>
      <p:sp>
        <p:nvSpPr>
          <p:cNvPr id="3" name="عنصر نائب للمحتوى 2"/>
          <p:cNvSpPr>
            <a:spLocks noGrp="1"/>
          </p:cNvSpPr>
          <p:nvPr>
            <p:ph idx="1"/>
          </p:nvPr>
        </p:nvSpPr>
        <p:spPr>
          <a:xfrm>
            <a:off x="457200" y="1124744"/>
            <a:ext cx="8229600" cy="5001419"/>
          </a:xfrm>
        </p:spPr>
        <p:txBody>
          <a:bodyPr>
            <a:normAutofit fontScale="70000" lnSpcReduction="20000"/>
          </a:bodyPr>
          <a:lstStyle/>
          <a:p>
            <a:pPr marL="0" indent="0">
              <a:buNone/>
            </a:pPr>
            <a:endParaRPr lang="en-US" dirty="0"/>
          </a:p>
          <a:p>
            <a:r>
              <a:rPr lang="ar-SA" dirty="0"/>
              <a:t>1- الحرارة العالية والتبخر العالي </a:t>
            </a:r>
            <a:endParaRPr lang="ar-IQ" dirty="0"/>
          </a:p>
          <a:p>
            <a:r>
              <a:rPr lang="ar-SA" dirty="0"/>
              <a:t>فمعظم الصحاري حارة صيفا وقد تصل الحرارة في بعض المناطق الى 57 م كما في الصحراء الليبية و50 م في الصحراء العراقية ( في الظل) وهذا يجعل التبخر يصل الى مستويات عالية تصل الى اكثر من 2000 ملم سنويا مما يؤدي الى جعل المناخ جاف خصوصا اذا كانت الامطار لا تتجاوز 200 ملم كما في الصحراء العراقية .</a:t>
            </a:r>
            <a:endParaRPr lang="en-US" dirty="0"/>
          </a:p>
          <a:p>
            <a:r>
              <a:rPr lang="ar-SA" dirty="0"/>
              <a:t>2- قلة الامطار : معظم المناطق الصحراوية وشبه الجافة لا تتجاوز الامطار فيها عن 200 ملم في المناطق الصحراوية (الجافة) و200 – 500 ملم في المناطق</a:t>
            </a:r>
            <a:r>
              <a:rPr lang="ar-IQ" dirty="0"/>
              <a:t> </a:t>
            </a:r>
            <a:r>
              <a:rPr lang="ar-SA" dirty="0"/>
              <a:t>شبه الجافة كذلك فأن توزيع الامطار فيها غير منتظم وبعض الصحاري لا تسقط فيها الامطار كما في صحراء </a:t>
            </a:r>
            <a:r>
              <a:rPr lang="ar-SA" dirty="0" err="1"/>
              <a:t>اتاكاما</a:t>
            </a:r>
            <a:r>
              <a:rPr lang="ar-SA" dirty="0"/>
              <a:t> في شيلي التي لم تسقط فيها امطار لمدة 12 سنة متتابعة .</a:t>
            </a:r>
            <a:endParaRPr lang="ar-IQ" dirty="0"/>
          </a:p>
          <a:p>
            <a:r>
              <a:rPr lang="ar-IQ" dirty="0"/>
              <a:t>3-</a:t>
            </a:r>
            <a:r>
              <a:rPr lang="ar-SA" dirty="0"/>
              <a:t> كذلك هنالك تباين عالي في درجات الحرارة بين الصيف والشتاء والليل والنهار للمناطق الصحراوية . </a:t>
            </a:r>
            <a:endParaRPr lang="ar-IQ" dirty="0"/>
          </a:p>
          <a:p>
            <a:r>
              <a:rPr lang="ar-IQ" dirty="0"/>
              <a:t>4-</a:t>
            </a:r>
            <a:r>
              <a:rPr lang="ar-SA" dirty="0"/>
              <a:t>كذلك فأن طبيعة الغطاء النباتي الصحراوي يكون متباعد وضعيف  او حولي خلال فترة الامطار ولفترة زمنية قليلة مع قلة في سمك الترب في هذه المناطق بسبب التعرية </a:t>
            </a:r>
            <a:r>
              <a:rPr lang="ar-SA" dirty="0" err="1"/>
              <a:t>بانواعها</a:t>
            </a:r>
            <a:r>
              <a:rPr lang="ar-SA" dirty="0"/>
              <a:t> .</a:t>
            </a:r>
            <a:endParaRPr lang="en-US" dirty="0"/>
          </a:p>
        </p:txBody>
      </p:sp>
    </p:spTree>
    <p:extLst>
      <p:ext uri="{BB962C8B-B14F-4D97-AF65-F5344CB8AC3E}">
        <p14:creationId xmlns:p14="http://schemas.microsoft.com/office/powerpoint/2010/main" val="399819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ar-SA" b="1" dirty="0"/>
              <a:t>التعرية في الترب الصحراوية :</a:t>
            </a:r>
            <a:endParaRPr lang="en-US" dirty="0"/>
          </a:p>
        </p:txBody>
      </p:sp>
      <p:sp>
        <p:nvSpPr>
          <p:cNvPr id="3" name="عنصر نائب للمحتوى 2"/>
          <p:cNvSpPr>
            <a:spLocks noGrp="1"/>
          </p:cNvSpPr>
          <p:nvPr>
            <p:ph idx="1"/>
          </p:nvPr>
        </p:nvSpPr>
        <p:spPr/>
        <p:txBody>
          <a:bodyPr>
            <a:normAutofit fontScale="77500" lnSpcReduction="20000"/>
          </a:bodyPr>
          <a:lstStyle/>
          <a:p>
            <a:r>
              <a:rPr lang="ar-SA" dirty="0"/>
              <a:t>بسبب جفاف المناطق الصحراوية وقلة الغطاء النباتي تسود التعرية </a:t>
            </a:r>
            <a:r>
              <a:rPr lang="ar-SA" dirty="0" err="1"/>
              <a:t>بانواعها</a:t>
            </a:r>
            <a:r>
              <a:rPr lang="ar-SA" dirty="0"/>
              <a:t> </a:t>
            </a:r>
            <a:endParaRPr lang="ar-IQ" dirty="0"/>
          </a:p>
          <a:p>
            <a:r>
              <a:rPr lang="ar-SA" dirty="0"/>
              <a:t>الريحية</a:t>
            </a:r>
            <a:r>
              <a:rPr lang="ar-IQ" dirty="0"/>
              <a:t> </a:t>
            </a:r>
            <a:r>
              <a:rPr lang="ar-SA" dirty="0"/>
              <a:t>بشكل عام </a:t>
            </a:r>
            <a:endParaRPr lang="ar-IQ" dirty="0"/>
          </a:p>
          <a:p>
            <a:r>
              <a:rPr lang="ar-SA" dirty="0"/>
              <a:t>والمائية في فترة سقوط الامطار </a:t>
            </a:r>
            <a:endParaRPr lang="ar-IQ" dirty="0"/>
          </a:p>
          <a:p>
            <a:r>
              <a:rPr lang="ar-SA" dirty="0"/>
              <a:t>وعموما فكلها من انواع التعرية الفيزيائية (الميكانيكية) وتتم العملية بفعل الرياح وخصوصا في التعرية </a:t>
            </a:r>
            <a:r>
              <a:rPr lang="ar-SA" dirty="0" err="1"/>
              <a:t>الريحي</a:t>
            </a:r>
            <a:r>
              <a:rPr lang="ar-IQ" dirty="0"/>
              <a:t>ة</a:t>
            </a:r>
            <a:r>
              <a:rPr lang="ar-SA" dirty="0"/>
              <a:t> </a:t>
            </a:r>
            <a:endParaRPr lang="ar-IQ" dirty="0"/>
          </a:p>
          <a:p>
            <a:r>
              <a:rPr lang="ar-SA" dirty="0"/>
              <a:t>حيث تزداد سرعة الرياح السطحية فوق المناطق الصحراوية وبسبب جفاف التربة وتفتتها تقوم الرياح بفعل المواد المفتتة فالكبيرة تنقل على شكل مواد قافزه مثل ذرات الرمل </a:t>
            </a:r>
            <a:endParaRPr lang="ar-IQ" dirty="0"/>
          </a:p>
          <a:p>
            <a:r>
              <a:rPr lang="ar-SA" dirty="0"/>
              <a:t>حيث ترتفع الى الاعلى لتصطدم بذرة اخرى وبزيادة طاقة الرياح تبدأ الدقائق بالتدحرج اما المواد الانعم فتنقل كمواد عالقة ولذلك فالرمل لا يزيد في ارتفاع 45 سم -100سم بينما المواد الانعم تكون بارتفاع اعلى من ذلك قد يصل الى مئات الامتار  خصوصا في المواد الناعمة</a:t>
            </a:r>
            <a:endParaRPr lang="en-US" dirty="0"/>
          </a:p>
        </p:txBody>
      </p:sp>
    </p:spTree>
    <p:extLst>
      <p:ext uri="{BB962C8B-B14F-4D97-AF65-F5344CB8AC3E}">
        <p14:creationId xmlns:p14="http://schemas.microsoft.com/office/powerpoint/2010/main" val="75756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ميكانيكية التعرية الريحية </a:t>
            </a:r>
            <a:endParaRPr lang="en-US" dirty="0"/>
          </a:p>
        </p:txBody>
      </p:sp>
      <p:sp>
        <p:nvSpPr>
          <p:cNvPr id="3" name="عنصر نائب للمحتوى 2"/>
          <p:cNvSpPr>
            <a:spLocks noGrp="1"/>
          </p:cNvSpPr>
          <p:nvPr>
            <p:ph idx="1"/>
          </p:nvPr>
        </p:nvSpPr>
        <p:spPr>
          <a:xfrm>
            <a:off x="457200" y="1196752"/>
            <a:ext cx="8229600" cy="5112568"/>
          </a:xfrm>
        </p:spPr>
        <p:txBody>
          <a:bodyPr>
            <a:normAutofit fontScale="70000" lnSpcReduction="20000"/>
          </a:bodyPr>
          <a:lstStyle/>
          <a:p>
            <a:r>
              <a:rPr lang="ar-SA" b="1" dirty="0"/>
              <a:t>تقوم الرياح بعملية التعرية بطريقتين هما </a:t>
            </a:r>
            <a:r>
              <a:rPr lang="ar-IQ" b="1" dirty="0"/>
              <a:t>:</a:t>
            </a:r>
          </a:p>
          <a:p>
            <a:r>
              <a:rPr lang="ar-SA" b="1" dirty="0"/>
              <a:t>التفريغ (</a:t>
            </a:r>
            <a:r>
              <a:rPr lang="en-US" b="1" dirty="0"/>
              <a:t>Deflation </a:t>
            </a:r>
            <a:r>
              <a:rPr lang="ar-SA" b="1" dirty="0"/>
              <a:t> ) وهي نقل المواد الفتاتية بواسطة الرياح </a:t>
            </a:r>
            <a:endParaRPr lang="ar-IQ" b="1" dirty="0"/>
          </a:p>
          <a:p>
            <a:r>
              <a:rPr lang="ar-SA" b="1" dirty="0"/>
              <a:t>والثانية هي التأكل (</a:t>
            </a:r>
            <a:r>
              <a:rPr lang="en-US" b="1" dirty="0"/>
              <a:t>Abrasion </a:t>
            </a:r>
            <a:r>
              <a:rPr lang="ar-SA" b="1" dirty="0"/>
              <a:t> ) وتسمى ايضا (</a:t>
            </a:r>
            <a:r>
              <a:rPr lang="en-US" b="1" dirty="0"/>
              <a:t>Corrosion </a:t>
            </a:r>
            <a:r>
              <a:rPr lang="ar-SA" b="1" dirty="0"/>
              <a:t> ) </a:t>
            </a:r>
            <a:endParaRPr lang="ar-IQ" b="1" dirty="0"/>
          </a:p>
          <a:p>
            <a:r>
              <a:rPr lang="ar-SA" b="1" dirty="0"/>
              <a:t>وتتم بواسطة الحبيبات المنقولة بالرياح حيث تسبب الرمال بفعل حركتها عمليات حفر وخدش في الصخور ويكون تأثيرها فعال لارتفاع مترين وتقل هذه الفعالية في المناطق التي تزال فيها القطع الصغيرة من الصخور وتبقى القطع الكبيرة والتي تشكل عائق بوجه الرياح .</a:t>
            </a:r>
            <a:endParaRPr lang="ar-IQ" b="1" dirty="0"/>
          </a:p>
          <a:p>
            <a:r>
              <a:rPr lang="ar-SA" b="1" dirty="0"/>
              <a:t> اما النقل </a:t>
            </a:r>
            <a:endParaRPr lang="ar-IQ" b="1" dirty="0"/>
          </a:p>
          <a:p>
            <a:r>
              <a:rPr lang="ar-SA" b="1" dirty="0"/>
              <a:t>فيعتمد مقدار المواد المنقولة </a:t>
            </a:r>
            <a:endParaRPr lang="ar-IQ" b="1" dirty="0"/>
          </a:p>
          <a:p>
            <a:r>
              <a:rPr lang="ar-SA" b="1" dirty="0"/>
              <a:t>ونوعها </a:t>
            </a:r>
            <a:endParaRPr lang="ar-IQ" b="1" dirty="0"/>
          </a:p>
          <a:p>
            <a:r>
              <a:rPr lang="ar-IQ" b="1" dirty="0"/>
              <a:t>و</a:t>
            </a:r>
            <a:r>
              <a:rPr lang="ar-SA" b="1" dirty="0"/>
              <a:t>على طبيعة الرياح وشدتها </a:t>
            </a:r>
            <a:endParaRPr lang="ar-IQ" b="1" dirty="0"/>
          </a:p>
          <a:p>
            <a:r>
              <a:rPr lang="ar-SA" b="1" dirty="0"/>
              <a:t>وكذلك طبيعة الاراضي التي تمر فوقها الرياح </a:t>
            </a:r>
            <a:endParaRPr lang="ar-IQ" b="1" dirty="0"/>
          </a:p>
          <a:p>
            <a:r>
              <a:rPr lang="ar-SA" b="1" dirty="0"/>
              <a:t>ولذلك فبعض العوالق الناعم قد تحمل لمسافة مئات الكيلومترات ولا</a:t>
            </a:r>
            <a:r>
              <a:rPr lang="ar-IQ" b="1" dirty="0"/>
              <a:t> </a:t>
            </a:r>
            <a:r>
              <a:rPr lang="ar-SA" b="1" dirty="0"/>
              <a:t>تترسب الا عندما تقل سرعة الرياح بشكل كبير حيث تترسب بشكل طبقات رقيقة فوق ترب المناطق التي تمر فوقها الرياح </a:t>
            </a:r>
            <a:endParaRPr lang="ar-IQ" b="1" dirty="0"/>
          </a:p>
        </p:txBody>
      </p:sp>
    </p:spTree>
    <p:extLst>
      <p:ext uri="{BB962C8B-B14F-4D97-AF65-F5344CB8AC3E}">
        <p14:creationId xmlns:p14="http://schemas.microsoft.com/office/powerpoint/2010/main" val="213308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الواحات</a:t>
            </a:r>
          </a:p>
        </p:txBody>
      </p:sp>
      <p:sp>
        <p:nvSpPr>
          <p:cNvPr id="3" name="عنصر نائب للمحتوى 2"/>
          <p:cNvSpPr>
            <a:spLocks noGrp="1"/>
          </p:cNvSpPr>
          <p:nvPr>
            <p:ph idx="1"/>
          </p:nvPr>
        </p:nvSpPr>
        <p:spPr/>
        <p:txBody>
          <a:bodyPr>
            <a:normAutofit fontScale="92500" lnSpcReduction="20000"/>
          </a:bodyPr>
          <a:lstStyle/>
          <a:p>
            <a:r>
              <a:rPr lang="ar-IQ" b="1" dirty="0"/>
              <a:t>الواحة</a:t>
            </a:r>
            <a:r>
              <a:rPr lang="ar-IQ" dirty="0"/>
              <a:t> منطقة خصبة ذات نبتٍ حي في الصحراء، حيث تكون المياه الجوفية على مسافة قريبة بشكلٍ كافٍ من السطح يتيح ظهور الينابيع</a:t>
            </a:r>
          </a:p>
          <a:p>
            <a:r>
              <a:rPr lang="ar-IQ" dirty="0"/>
              <a:t>او انها أرض أو بقعة أو ساحة خضراء واسعة في صحراء قاحلة ، تكون منخفضة عن مستوى سطح البحر ، فيها نباتات حيّة كثيرة ، محاطة بأشجار ...</a:t>
            </a:r>
          </a:p>
          <a:p>
            <a:r>
              <a:rPr lang="ar-IQ" dirty="0"/>
              <a:t>وتسمى المناطق التي تنمو بها </a:t>
            </a:r>
            <a:r>
              <a:rPr lang="ar-IQ" dirty="0">
                <a:hlinkClick r:id="rId2" tooltip="النباتات"/>
              </a:rPr>
              <a:t>النباتات</a:t>
            </a:r>
            <a:r>
              <a:rPr lang="ar-IQ" dirty="0"/>
              <a:t> على طول المجاري المائية الدائمة التي تخترق الصحراء أحياناً بالواحات.</a:t>
            </a:r>
          </a:p>
          <a:p>
            <a:r>
              <a:rPr lang="ar-IQ" dirty="0"/>
              <a:t> وتكون التربة في الأقاليم الصحراوية خصبة، غير أنها تفتقر إلى الرطوبة التي تنمّي النبات. لذا تصلح أراضي معظم الواحات للزراعة، وتشكل بيئات صالحة للاستقرار لوجود الماء بها.</a:t>
            </a:r>
          </a:p>
        </p:txBody>
      </p:sp>
    </p:spTree>
    <p:extLst>
      <p:ext uri="{BB962C8B-B14F-4D97-AF65-F5344CB8AC3E}">
        <p14:creationId xmlns:p14="http://schemas.microsoft.com/office/powerpoint/2010/main" val="1502419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الاهمية البيئية والاقتصادية</a:t>
            </a:r>
          </a:p>
        </p:txBody>
      </p:sp>
      <p:sp>
        <p:nvSpPr>
          <p:cNvPr id="3" name="عنصر نائب للمحتوى 2"/>
          <p:cNvSpPr>
            <a:spLocks noGrp="1"/>
          </p:cNvSpPr>
          <p:nvPr>
            <p:ph idx="1"/>
          </p:nvPr>
        </p:nvSpPr>
        <p:spPr/>
        <p:txBody>
          <a:bodyPr/>
          <a:lstStyle/>
          <a:p>
            <a:r>
              <a:rPr lang="ar-IQ" dirty="0"/>
              <a:t>هي مكان جيد لوجود واستمرار حياة الانسان وخصوصا البدو  وحيواناتهم</a:t>
            </a:r>
          </a:p>
          <a:p>
            <a:r>
              <a:rPr lang="ar-IQ" dirty="0"/>
              <a:t>مكان جيد ل حياة وتواجد لغض الحيوانات المهددة بالانقراض مثل بعض الذئاب والزواحف </a:t>
            </a:r>
          </a:p>
          <a:p>
            <a:r>
              <a:rPr lang="ar-IQ" dirty="0"/>
              <a:t>مكان جيد ومقصد للسياحة </a:t>
            </a:r>
          </a:p>
          <a:p>
            <a:r>
              <a:rPr lang="ar-IQ" dirty="0"/>
              <a:t>اماكن استراحة خلال التنقل في الصحراء</a:t>
            </a:r>
          </a:p>
          <a:p>
            <a:pPr marL="0" indent="0">
              <a:buNone/>
            </a:pPr>
            <a:endParaRPr lang="ar-IQ" dirty="0"/>
          </a:p>
        </p:txBody>
      </p:sp>
    </p:spTree>
    <p:extLst>
      <p:ext uri="{BB962C8B-B14F-4D97-AF65-F5344CB8AC3E}">
        <p14:creationId xmlns:p14="http://schemas.microsoft.com/office/powerpoint/2010/main" val="152128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الزلازل</a:t>
            </a:r>
          </a:p>
        </p:txBody>
      </p:sp>
      <p:sp>
        <p:nvSpPr>
          <p:cNvPr id="3" name="عنصر نائب للمحتوى 2"/>
          <p:cNvSpPr>
            <a:spLocks noGrp="1"/>
          </p:cNvSpPr>
          <p:nvPr>
            <p:ph idx="1"/>
          </p:nvPr>
        </p:nvSpPr>
        <p:spPr/>
        <p:txBody>
          <a:bodyPr>
            <a:normAutofit fontScale="85000" lnSpcReduction="20000"/>
          </a:bodyPr>
          <a:lstStyle/>
          <a:p>
            <a:r>
              <a:rPr lang="ar-IQ" dirty="0"/>
              <a:t>هو هزة ارضية </a:t>
            </a:r>
            <a:r>
              <a:rPr lang="ar-IQ" dirty="0" err="1"/>
              <a:t>تاخذ</a:t>
            </a:r>
            <a:r>
              <a:rPr lang="ar-IQ" dirty="0"/>
              <a:t> شكل ارتعاش او تحرك عنيف في الصخور القريبة من سطح القشرة الارضية  لا يتعدى زمن حدوثة 3 ثانية الى 3 دقيقة </a:t>
            </a:r>
          </a:p>
          <a:p>
            <a:r>
              <a:rPr lang="ar-IQ" dirty="0"/>
              <a:t>يعقبها طاقة من القشرة الارضية تنتشر على شكل موجات زلزالية </a:t>
            </a:r>
          </a:p>
          <a:p>
            <a:r>
              <a:rPr lang="ar-IQ" dirty="0"/>
              <a:t>مصدر هذه الطاقة هو انكسار الصخور انكساراً مفاجئا بسبب تعرضها للضغط او الشد  او الازدواج الشديد الذي يوصلها لحد من الاجهاد  ويسبب تعرضها للتشوه والكسر</a:t>
            </a:r>
          </a:p>
          <a:p>
            <a:r>
              <a:rPr lang="ar-IQ" dirty="0"/>
              <a:t>ينشأ من الزلزال اضرار كثيرة وكوارث زلزالية</a:t>
            </a:r>
          </a:p>
          <a:p>
            <a:r>
              <a:rPr lang="ar-IQ" dirty="0"/>
              <a:t>الموضع الذي يتكون </a:t>
            </a:r>
            <a:r>
              <a:rPr lang="ar-IQ" dirty="0" err="1"/>
              <a:t>فية</a:t>
            </a:r>
            <a:r>
              <a:rPr lang="ar-IQ" dirty="0"/>
              <a:t> الزلزال في باطن الارض يسمى المركز العميق( البؤرة) </a:t>
            </a:r>
          </a:p>
          <a:p>
            <a:r>
              <a:rPr lang="ar-IQ" dirty="0"/>
              <a:t>الموضع الذي يعلوه على سطح الارض وهو مركز الزلزال السطحي ويمثل هذا الموضع المركز الذي يبلغ فيه قوة الزلزال اشدها ويمكن ان يكون مركز التدمير والكوارث</a:t>
            </a:r>
          </a:p>
        </p:txBody>
      </p:sp>
    </p:spTree>
    <p:extLst>
      <p:ext uri="{BB962C8B-B14F-4D97-AF65-F5344CB8AC3E}">
        <p14:creationId xmlns:p14="http://schemas.microsoft.com/office/powerpoint/2010/main" val="122191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260648"/>
            <a:ext cx="8136904" cy="6264696"/>
          </a:xfrm>
        </p:spPr>
      </p:pic>
    </p:spTree>
    <p:extLst>
      <p:ext uri="{BB962C8B-B14F-4D97-AF65-F5344CB8AC3E}">
        <p14:creationId xmlns:p14="http://schemas.microsoft.com/office/powerpoint/2010/main" val="319399309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اسباب حدوث الزلزال</a:t>
            </a:r>
          </a:p>
        </p:txBody>
      </p:sp>
      <p:sp>
        <p:nvSpPr>
          <p:cNvPr id="3" name="عنصر نائب للمحتوى 2"/>
          <p:cNvSpPr>
            <a:spLocks noGrp="1"/>
          </p:cNvSpPr>
          <p:nvPr>
            <p:ph idx="1"/>
          </p:nvPr>
        </p:nvSpPr>
        <p:spPr>
          <a:xfrm>
            <a:off x="457200" y="1268760"/>
            <a:ext cx="8229600" cy="5112568"/>
          </a:xfrm>
        </p:spPr>
        <p:txBody>
          <a:bodyPr>
            <a:normAutofit fontScale="70000" lnSpcReduction="20000"/>
          </a:bodyPr>
          <a:lstStyle/>
          <a:p>
            <a:r>
              <a:rPr lang="ar-IQ" b="1" dirty="0"/>
              <a:t>1- الانفجار البركاني</a:t>
            </a:r>
          </a:p>
          <a:p>
            <a:r>
              <a:rPr lang="ar-IQ" b="1" dirty="0"/>
              <a:t>الذي يصاحبه انزلاقات للصخور المحيطة بمنطقة البركان ويؤدي هذا الى حدوث حركة وذبذبات سريعة في جميع الاتجاهات  وتتحرك الصهارة ( المكما)  وخروجها من اعماق الارض الى السطح</a:t>
            </a:r>
          </a:p>
          <a:p>
            <a:r>
              <a:rPr lang="ar-IQ" b="1" dirty="0"/>
              <a:t>الطاقة الزلزالية المتحررة محدودة ولذلك لا تزيد قوة الزلزال عن 5 درجة حسب مقياس ريختر وعلية تكون خطورتها اقل من النوع الثاني</a:t>
            </a:r>
          </a:p>
          <a:p>
            <a:r>
              <a:rPr lang="ar-IQ" b="1" dirty="0"/>
              <a:t>2- الزلازل التكتونية</a:t>
            </a:r>
          </a:p>
          <a:p>
            <a:r>
              <a:rPr lang="ar-IQ" b="1" dirty="0"/>
              <a:t>تحدث نتيجة حركة الصفائح الصخرية القارية المحيطية المتقابلة ونتيجة لذلك فان الصخور تتعرض للانكسار فجأة وينشأ زلازل مدمرة نتيجة للطاقة الهائلة المتحررة من انكسار الصخور </a:t>
            </a:r>
          </a:p>
          <a:p>
            <a:r>
              <a:rPr lang="ar-IQ" b="1" dirty="0"/>
              <a:t> وقد يصل قوة الزلزال الى العلامة الكاملة للزلزال 9 درجات </a:t>
            </a:r>
          </a:p>
          <a:p>
            <a:r>
              <a:rPr lang="ar-IQ" b="1" dirty="0"/>
              <a:t>وتنشأ تبع لذلك الاحزمة الزلزالية   التي تتوزع كما يلي</a:t>
            </a:r>
          </a:p>
          <a:p>
            <a:r>
              <a:rPr lang="ar-IQ" b="1" dirty="0"/>
              <a:t>أ- الحزام الزلزالي  بالمحيط الهادي وتقع فيه اكثر من 70% من الزلازل بالعالم</a:t>
            </a:r>
          </a:p>
          <a:p>
            <a:r>
              <a:rPr lang="ar-IQ" b="1" dirty="0"/>
              <a:t>ب- الحزام الزلزالي الذي يمتد وسط المحيط الاطلسي</a:t>
            </a:r>
          </a:p>
          <a:p>
            <a:r>
              <a:rPr lang="ar-IQ" b="1" dirty="0"/>
              <a:t>ت- الجزام الزلزالي الممتد بين البحر الابيض المتوسط وجبال الهملايا  مرورا بجنوب تركيا و ايران  وتقع علية 20% من الزلازل  </a:t>
            </a:r>
          </a:p>
        </p:txBody>
      </p:sp>
    </p:spTree>
    <p:extLst>
      <p:ext uri="{BB962C8B-B14F-4D97-AF65-F5344CB8AC3E}">
        <p14:creationId xmlns:p14="http://schemas.microsoft.com/office/powerpoint/2010/main" val="39042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391115518"/>
              </p:ext>
            </p:extLst>
          </p:nvPr>
        </p:nvGraphicFramePr>
        <p:xfrm>
          <a:off x="457200" y="404670"/>
          <a:ext cx="8229600" cy="6758130"/>
        </p:xfrm>
        <a:graphic>
          <a:graphicData uri="http://schemas.openxmlformats.org/drawingml/2006/table">
            <a:tbl>
              <a:tblPr rtl="1" firstRow="1" bandRow="1">
                <a:tableStyleId>{5C22544A-7EE6-4342-B048-85BDC9FD1C3A}</a:tableStyleId>
              </a:tblPr>
              <a:tblGrid>
                <a:gridCol w="2743200">
                  <a:extLst>
                    <a:ext uri="{9D8B030D-6E8A-4147-A177-3AD203B41FA5}">
                      <a16:colId xmlns:a16="http://schemas.microsoft.com/office/drawing/2014/main" val="20000"/>
                    </a:ext>
                  </a:extLst>
                </a:gridCol>
                <a:gridCol w="2878404">
                  <a:extLst>
                    <a:ext uri="{9D8B030D-6E8A-4147-A177-3AD203B41FA5}">
                      <a16:colId xmlns:a16="http://schemas.microsoft.com/office/drawing/2014/main" val="20001"/>
                    </a:ext>
                  </a:extLst>
                </a:gridCol>
                <a:gridCol w="2607996">
                  <a:extLst>
                    <a:ext uri="{9D8B030D-6E8A-4147-A177-3AD203B41FA5}">
                      <a16:colId xmlns:a16="http://schemas.microsoft.com/office/drawing/2014/main" val="20002"/>
                    </a:ext>
                  </a:extLst>
                </a:gridCol>
              </a:tblGrid>
              <a:tr h="450542">
                <a:tc>
                  <a:txBody>
                    <a:bodyPr/>
                    <a:lstStyle/>
                    <a:p>
                      <a:pPr rtl="1"/>
                      <a:r>
                        <a:rPr lang="ar-IQ" dirty="0"/>
                        <a:t>شدة الزلزال\</a:t>
                      </a:r>
                      <a:r>
                        <a:rPr lang="ar-IQ" baseline="0" dirty="0"/>
                        <a:t> مقياس </a:t>
                      </a:r>
                      <a:r>
                        <a:rPr lang="ar-IQ" baseline="0" dirty="0" err="1"/>
                        <a:t>ميركالي</a:t>
                      </a:r>
                      <a:endParaRPr lang="ar-IQ" dirty="0"/>
                    </a:p>
                  </a:txBody>
                  <a:tcPr/>
                </a:tc>
                <a:tc>
                  <a:txBody>
                    <a:bodyPr/>
                    <a:lstStyle/>
                    <a:p>
                      <a:pPr rtl="1"/>
                      <a:r>
                        <a:rPr lang="ar-IQ" dirty="0"/>
                        <a:t>الوصف</a:t>
                      </a:r>
                    </a:p>
                  </a:txBody>
                  <a:tcPr/>
                </a:tc>
                <a:tc>
                  <a:txBody>
                    <a:bodyPr/>
                    <a:lstStyle/>
                    <a:p>
                      <a:pPr rtl="1"/>
                      <a:r>
                        <a:rPr lang="ar-IQ" dirty="0"/>
                        <a:t>قوة الزلزال على مقياس رختر</a:t>
                      </a:r>
                    </a:p>
                  </a:txBody>
                  <a:tcPr/>
                </a:tc>
                <a:extLst>
                  <a:ext uri="{0D108BD9-81ED-4DB2-BD59-A6C34878D82A}">
                    <a16:rowId xmlns:a16="http://schemas.microsoft.com/office/drawing/2014/main" val="10000"/>
                  </a:ext>
                </a:extLst>
              </a:tr>
              <a:tr h="450542">
                <a:tc>
                  <a:txBody>
                    <a:bodyPr/>
                    <a:lstStyle/>
                    <a:p>
                      <a:pPr rtl="1"/>
                      <a:r>
                        <a:rPr lang="ar-IQ" b="1" dirty="0"/>
                        <a:t>1</a:t>
                      </a:r>
                    </a:p>
                  </a:txBody>
                  <a:tcPr/>
                </a:tc>
                <a:tc>
                  <a:txBody>
                    <a:bodyPr/>
                    <a:lstStyle/>
                    <a:p>
                      <a:pPr rtl="1"/>
                      <a:r>
                        <a:rPr lang="ar-IQ" b="1" dirty="0"/>
                        <a:t>ضمن حدود قياس الاجهزة</a:t>
                      </a:r>
                    </a:p>
                  </a:txBody>
                  <a:tcPr/>
                </a:tc>
                <a:tc>
                  <a:txBody>
                    <a:bodyPr/>
                    <a:lstStyle/>
                    <a:p>
                      <a:pPr rtl="1"/>
                      <a:endParaRPr lang="ar-IQ" b="1"/>
                    </a:p>
                  </a:txBody>
                  <a:tcPr/>
                </a:tc>
                <a:extLst>
                  <a:ext uri="{0D108BD9-81ED-4DB2-BD59-A6C34878D82A}">
                    <a16:rowId xmlns:a16="http://schemas.microsoft.com/office/drawing/2014/main" val="10001"/>
                  </a:ext>
                </a:extLst>
              </a:tr>
              <a:tr h="450542">
                <a:tc>
                  <a:txBody>
                    <a:bodyPr/>
                    <a:lstStyle/>
                    <a:p>
                      <a:pPr rtl="1"/>
                      <a:endParaRPr lang="ar-IQ" b="1" dirty="0"/>
                    </a:p>
                  </a:txBody>
                  <a:tcPr/>
                </a:tc>
                <a:tc>
                  <a:txBody>
                    <a:bodyPr/>
                    <a:lstStyle/>
                    <a:p>
                      <a:pPr rtl="1"/>
                      <a:r>
                        <a:rPr lang="ar-IQ" b="1" dirty="0"/>
                        <a:t>تتحسسها  اجهزة السيموغراف</a:t>
                      </a:r>
                    </a:p>
                  </a:txBody>
                  <a:tcPr/>
                </a:tc>
                <a:tc>
                  <a:txBody>
                    <a:bodyPr/>
                    <a:lstStyle/>
                    <a:p>
                      <a:pPr rtl="1"/>
                      <a:endParaRPr lang="ar-IQ" b="1"/>
                    </a:p>
                  </a:txBody>
                  <a:tcPr/>
                </a:tc>
                <a:extLst>
                  <a:ext uri="{0D108BD9-81ED-4DB2-BD59-A6C34878D82A}">
                    <a16:rowId xmlns:a16="http://schemas.microsoft.com/office/drawing/2014/main" val="10002"/>
                  </a:ext>
                </a:extLst>
              </a:tr>
              <a:tr h="450542">
                <a:tc>
                  <a:txBody>
                    <a:bodyPr/>
                    <a:lstStyle/>
                    <a:p>
                      <a:pPr rtl="1"/>
                      <a:r>
                        <a:rPr lang="ar-IQ" b="1" dirty="0"/>
                        <a:t>2( ضعيفة)</a:t>
                      </a:r>
                    </a:p>
                  </a:txBody>
                  <a:tcPr/>
                </a:tc>
                <a:tc>
                  <a:txBody>
                    <a:bodyPr/>
                    <a:lstStyle/>
                    <a:p>
                      <a:pPr rtl="1"/>
                      <a:r>
                        <a:rPr lang="ar-IQ" b="1" dirty="0"/>
                        <a:t>يشعر بها اناس قليلون</a:t>
                      </a:r>
                    </a:p>
                  </a:txBody>
                  <a:tcPr/>
                </a:tc>
                <a:tc>
                  <a:txBody>
                    <a:bodyPr/>
                    <a:lstStyle/>
                    <a:p>
                      <a:pPr rtl="1"/>
                      <a:r>
                        <a:rPr lang="ar-IQ" b="1" dirty="0"/>
                        <a:t>3.5</a:t>
                      </a:r>
                    </a:p>
                  </a:txBody>
                  <a:tcPr/>
                </a:tc>
                <a:extLst>
                  <a:ext uri="{0D108BD9-81ED-4DB2-BD59-A6C34878D82A}">
                    <a16:rowId xmlns:a16="http://schemas.microsoft.com/office/drawing/2014/main" val="10003"/>
                  </a:ext>
                </a:extLst>
              </a:tr>
              <a:tr h="450542">
                <a:tc>
                  <a:txBody>
                    <a:bodyPr/>
                    <a:lstStyle/>
                    <a:p>
                      <a:pPr rtl="1"/>
                      <a:r>
                        <a:rPr lang="ar-IQ" b="1" dirty="0"/>
                        <a:t>3( قليلة)</a:t>
                      </a:r>
                    </a:p>
                  </a:txBody>
                  <a:tcPr/>
                </a:tc>
                <a:tc>
                  <a:txBody>
                    <a:bodyPr/>
                    <a:lstStyle/>
                    <a:p>
                      <a:pPr rtl="1"/>
                      <a:r>
                        <a:rPr lang="ar-IQ" b="1" dirty="0"/>
                        <a:t>يحس بها الجميع</a:t>
                      </a:r>
                    </a:p>
                  </a:txBody>
                  <a:tcPr/>
                </a:tc>
                <a:tc>
                  <a:txBody>
                    <a:bodyPr/>
                    <a:lstStyle/>
                    <a:p>
                      <a:pPr rtl="1"/>
                      <a:r>
                        <a:rPr lang="ar-IQ" b="1" dirty="0"/>
                        <a:t>4.2</a:t>
                      </a:r>
                    </a:p>
                  </a:txBody>
                  <a:tcPr/>
                </a:tc>
                <a:extLst>
                  <a:ext uri="{0D108BD9-81ED-4DB2-BD59-A6C34878D82A}">
                    <a16:rowId xmlns:a16="http://schemas.microsoft.com/office/drawing/2014/main" val="10004"/>
                  </a:ext>
                </a:extLst>
              </a:tr>
              <a:tr h="450542">
                <a:tc>
                  <a:txBody>
                    <a:bodyPr/>
                    <a:lstStyle/>
                    <a:p>
                      <a:pPr rtl="1"/>
                      <a:r>
                        <a:rPr lang="ar-IQ" b="1" dirty="0"/>
                        <a:t>4(معتدلة)</a:t>
                      </a:r>
                    </a:p>
                  </a:txBody>
                  <a:tcPr/>
                </a:tc>
                <a:tc>
                  <a:txBody>
                    <a:bodyPr/>
                    <a:lstStyle/>
                    <a:p>
                      <a:pPr rtl="1"/>
                      <a:r>
                        <a:rPr lang="ar-IQ" b="1" dirty="0"/>
                        <a:t>يحس بها المشاة</a:t>
                      </a:r>
                    </a:p>
                  </a:txBody>
                  <a:tcPr/>
                </a:tc>
                <a:tc>
                  <a:txBody>
                    <a:bodyPr/>
                    <a:lstStyle/>
                    <a:p>
                      <a:pPr rtl="1"/>
                      <a:r>
                        <a:rPr lang="ar-IQ" b="1" dirty="0"/>
                        <a:t>4.3</a:t>
                      </a:r>
                    </a:p>
                  </a:txBody>
                  <a:tcPr/>
                </a:tc>
                <a:extLst>
                  <a:ext uri="{0D108BD9-81ED-4DB2-BD59-A6C34878D82A}">
                    <a16:rowId xmlns:a16="http://schemas.microsoft.com/office/drawing/2014/main" val="10005"/>
                  </a:ext>
                </a:extLst>
              </a:tr>
              <a:tr h="450542">
                <a:tc>
                  <a:txBody>
                    <a:bodyPr/>
                    <a:lstStyle/>
                    <a:p>
                      <a:pPr rtl="1"/>
                      <a:r>
                        <a:rPr lang="ar-IQ" b="1" dirty="0"/>
                        <a:t>5( قوية بعض الشيء)</a:t>
                      </a:r>
                    </a:p>
                  </a:txBody>
                  <a:tcPr/>
                </a:tc>
                <a:tc>
                  <a:txBody>
                    <a:bodyPr/>
                    <a:lstStyle/>
                    <a:p>
                      <a:pPr rtl="1"/>
                      <a:r>
                        <a:rPr lang="ar-IQ" b="1" dirty="0" err="1"/>
                        <a:t>يستيقض</a:t>
                      </a:r>
                      <a:r>
                        <a:rPr lang="ar-IQ" b="1" dirty="0"/>
                        <a:t> بعض الناس</a:t>
                      </a:r>
                    </a:p>
                  </a:txBody>
                  <a:tcPr/>
                </a:tc>
                <a:tc>
                  <a:txBody>
                    <a:bodyPr/>
                    <a:lstStyle/>
                    <a:p>
                      <a:pPr rtl="1"/>
                      <a:r>
                        <a:rPr lang="ar-IQ" b="1" dirty="0"/>
                        <a:t>4.8</a:t>
                      </a:r>
                    </a:p>
                  </a:txBody>
                  <a:tcPr/>
                </a:tc>
                <a:extLst>
                  <a:ext uri="{0D108BD9-81ED-4DB2-BD59-A6C34878D82A}">
                    <a16:rowId xmlns:a16="http://schemas.microsoft.com/office/drawing/2014/main" val="10006"/>
                  </a:ext>
                </a:extLst>
              </a:tr>
              <a:tr h="450542">
                <a:tc>
                  <a:txBody>
                    <a:bodyPr/>
                    <a:lstStyle/>
                    <a:p>
                      <a:pPr rtl="1"/>
                      <a:r>
                        <a:rPr lang="ar-IQ" b="1" dirty="0"/>
                        <a:t>6قوية</a:t>
                      </a:r>
                    </a:p>
                  </a:txBody>
                  <a:tcPr/>
                </a:tc>
                <a:tc>
                  <a:txBody>
                    <a:bodyPr/>
                    <a:lstStyle/>
                    <a:p>
                      <a:pPr rtl="1"/>
                      <a:r>
                        <a:rPr lang="ar-IQ" b="1" dirty="0"/>
                        <a:t>تترنح الاشجار وتسقط بعض الاشياء</a:t>
                      </a:r>
                    </a:p>
                  </a:txBody>
                  <a:tcPr/>
                </a:tc>
                <a:tc>
                  <a:txBody>
                    <a:bodyPr/>
                    <a:lstStyle/>
                    <a:p>
                      <a:pPr rtl="1"/>
                      <a:r>
                        <a:rPr lang="ar-IQ" b="1" dirty="0"/>
                        <a:t>4.8-5,4</a:t>
                      </a:r>
                    </a:p>
                  </a:txBody>
                  <a:tcPr/>
                </a:tc>
                <a:extLst>
                  <a:ext uri="{0D108BD9-81ED-4DB2-BD59-A6C34878D82A}">
                    <a16:rowId xmlns:a16="http://schemas.microsoft.com/office/drawing/2014/main" val="10007"/>
                  </a:ext>
                </a:extLst>
              </a:tr>
              <a:tr h="450542">
                <a:tc>
                  <a:txBody>
                    <a:bodyPr/>
                    <a:lstStyle/>
                    <a:p>
                      <a:pPr rtl="1"/>
                      <a:r>
                        <a:rPr lang="ar-IQ" b="1" dirty="0"/>
                        <a:t>7 قوية جدا</a:t>
                      </a:r>
                    </a:p>
                  </a:txBody>
                  <a:tcPr/>
                </a:tc>
                <a:tc>
                  <a:txBody>
                    <a:bodyPr/>
                    <a:lstStyle/>
                    <a:p>
                      <a:pPr rtl="1"/>
                      <a:r>
                        <a:rPr lang="ar-IQ" b="1" dirty="0"/>
                        <a:t>انذار عام تتشقق الجدران</a:t>
                      </a:r>
                    </a:p>
                  </a:txBody>
                  <a:tcPr/>
                </a:tc>
                <a:tc>
                  <a:txBody>
                    <a:bodyPr/>
                    <a:lstStyle/>
                    <a:p>
                      <a:pPr rtl="1"/>
                      <a:r>
                        <a:rPr lang="ar-IQ" b="1" dirty="0"/>
                        <a:t>5,5- 6,1</a:t>
                      </a:r>
                    </a:p>
                  </a:txBody>
                  <a:tcPr/>
                </a:tc>
                <a:extLst>
                  <a:ext uri="{0D108BD9-81ED-4DB2-BD59-A6C34878D82A}">
                    <a16:rowId xmlns:a16="http://schemas.microsoft.com/office/drawing/2014/main" val="10008"/>
                  </a:ext>
                </a:extLst>
              </a:tr>
              <a:tr h="450542">
                <a:tc>
                  <a:txBody>
                    <a:bodyPr/>
                    <a:lstStyle/>
                    <a:p>
                      <a:pPr rtl="1"/>
                      <a:r>
                        <a:rPr lang="ar-IQ" b="1" dirty="0"/>
                        <a:t>8 هدامة</a:t>
                      </a:r>
                    </a:p>
                  </a:txBody>
                  <a:tcPr/>
                </a:tc>
                <a:tc>
                  <a:txBody>
                    <a:bodyPr/>
                    <a:lstStyle/>
                    <a:p>
                      <a:pPr rtl="1"/>
                      <a:r>
                        <a:rPr lang="ar-IQ" b="1" dirty="0"/>
                        <a:t>تتأثر السيارات المتحركة</a:t>
                      </a:r>
                    </a:p>
                  </a:txBody>
                  <a:tcPr/>
                </a:tc>
                <a:tc>
                  <a:txBody>
                    <a:bodyPr/>
                    <a:lstStyle/>
                    <a:p>
                      <a:pPr rtl="1"/>
                      <a:r>
                        <a:rPr lang="ar-IQ" b="1" dirty="0"/>
                        <a:t>6.2—6.8</a:t>
                      </a:r>
                    </a:p>
                  </a:txBody>
                  <a:tcPr/>
                </a:tc>
                <a:extLst>
                  <a:ext uri="{0D108BD9-81ED-4DB2-BD59-A6C34878D82A}">
                    <a16:rowId xmlns:a16="http://schemas.microsoft.com/office/drawing/2014/main" val="10009"/>
                  </a:ext>
                </a:extLst>
              </a:tr>
              <a:tr h="450542">
                <a:tc>
                  <a:txBody>
                    <a:bodyPr/>
                    <a:lstStyle/>
                    <a:p>
                      <a:pPr rtl="1"/>
                      <a:r>
                        <a:rPr lang="ar-IQ" b="1" dirty="0"/>
                        <a:t>9 مخربة</a:t>
                      </a:r>
                    </a:p>
                  </a:txBody>
                  <a:tcPr/>
                </a:tc>
                <a:tc>
                  <a:txBody>
                    <a:bodyPr/>
                    <a:lstStyle/>
                    <a:p>
                      <a:pPr rtl="1"/>
                      <a:r>
                        <a:rPr lang="ar-IQ" b="1" dirty="0"/>
                        <a:t>تسقط بعض البيوت</a:t>
                      </a:r>
                      <a:r>
                        <a:rPr lang="ar-IQ" b="1" baseline="0" dirty="0"/>
                        <a:t> وتتشقق</a:t>
                      </a:r>
                      <a:endParaRPr lang="ar-IQ" b="1" dirty="0"/>
                    </a:p>
                  </a:txBody>
                  <a:tcPr/>
                </a:tc>
                <a:tc>
                  <a:txBody>
                    <a:bodyPr/>
                    <a:lstStyle/>
                    <a:p>
                      <a:pPr rtl="1"/>
                      <a:r>
                        <a:rPr lang="ar-IQ" b="1" dirty="0"/>
                        <a:t>6.9</a:t>
                      </a:r>
                    </a:p>
                  </a:txBody>
                  <a:tcPr/>
                </a:tc>
                <a:extLst>
                  <a:ext uri="{0D108BD9-81ED-4DB2-BD59-A6C34878D82A}">
                    <a16:rowId xmlns:a16="http://schemas.microsoft.com/office/drawing/2014/main" val="10010"/>
                  </a:ext>
                </a:extLst>
              </a:tr>
              <a:tr h="450542">
                <a:tc>
                  <a:txBody>
                    <a:bodyPr/>
                    <a:lstStyle/>
                    <a:p>
                      <a:pPr rtl="1"/>
                      <a:r>
                        <a:rPr lang="ar-IQ" b="1" dirty="0"/>
                        <a:t>10كارثة</a:t>
                      </a:r>
                    </a:p>
                  </a:txBody>
                  <a:tcPr/>
                </a:tc>
                <a:tc>
                  <a:txBody>
                    <a:bodyPr/>
                    <a:lstStyle/>
                    <a:p>
                      <a:pPr rtl="1"/>
                      <a:r>
                        <a:rPr lang="ar-IQ" b="1" dirty="0"/>
                        <a:t>تتفتح الارض وتحدث الانهيارات</a:t>
                      </a:r>
                    </a:p>
                  </a:txBody>
                  <a:tcPr/>
                </a:tc>
                <a:tc>
                  <a:txBody>
                    <a:bodyPr/>
                    <a:lstStyle/>
                    <a:p>
                      <a:pPr rtl="1"/>
                      <a:r>
                        <a:rPr lang="ar-IQ" b="1" dirty="0"/>
                        <a:t>7-</a:t>
                      </a:r>
                      <a:r>
                        <a:rPr lang="ar-IQ" b="1" baseline="0" dirty="0"/>
                        <a:t> 7.3</a:t>
                      </a:r>
                      <a:endParaRPr lang="ar-IQ" b="1" dirty="0"/>
                    </a:p>
                  </a:txBody>
                  <a:tcPr/>
                </a:tc>
                <a:extLst>
                  <a:ext uri="{0D108BD9-81ED-4DB2-BD59-A6C34878D82A}">
                    <a16:rowId xmlns:a16="http://schemas.microsoft.com/office/drawing/2014/main" val="10011"/>
                  </a:ext>
                </a:extLst>
              </a:tr>
              <a:tr h="450542">
                <a:tc>
                  <a:txBody>
                    <a:bodyPr/>
                    <a:lstStyle/>
                    <a:p>
                      <a:pPr rtl="1"/>
                      <a:r>
                        <a:rPr lang="ar-IQ" b="1" dirty="0"/>
                        <a:t>11كارثة للغاية</a:t>
                      </a:r>
                    </a:p>
                  </a:txBody>
                  <a:tcPr/>
                </a:tc>
                <a:tc>
                  <a:txBody>
                    <a:bodyPr/>
                    <a:lstStyle/>
                    <a:p>
                      <a:pPr rtl="1"/>
                      <a:r>
                        <a:rPr lang="ar-IQ" b="1" dirty="0"/>
                        <a:t>تبقى فقط بعض البنايات</a:t>
                      </a:r>
                    </a:p>
                  </a:txBody>
                  <a:tcPr/>
                </a:tc>
                <a:tc>
                  <a:txBody>
                    <a:bodyPr/>
                    <a:lstStyle/>
                    <a:p>
                      <a:pPr rtl="1"/>
                      <a:r>
                        <a:rPr lang="ar-IQ" b="1" dirty="0"/>
                        <a:t>7.4—8.1</a:t>
                      </a:r>
                    </a:p>
                  </a:txBody>
                  <a:tcPr/>
                </a:tc>
                <a:extLst>
                  <a:ext uri="{0D108BD9-81ED-4DB2-BD59-A6C34878D82A}">
                    <a16:rowId xmlns:a16="http://schemas.microsoft.com/office/drawing/2014/main" val="10012"/>
                  </a:ext>
                </a:extLst>
              </a:tr>
              <a:tr h="450542">
                <a:tc>
                  <a:txBody>
                    <a:bodyPr/>
                    <a:lstStyle/>
                    <a:p>
                      <a:pPr rtl="1"/>
                      <a:r>
                        <a:rPr lang="ar-IQ" b="1" dirty="0"/>
                        <a:t>12مفجعة</a:t>
                      </a:r>
                    </a:p>
                  </a:txBody>
                  <a:tcPr/>
                </a:tc>
                <a:tc>
                  <a:txBody>
                    <a:bodyPr/>
                    <a:lstStyle/>
                    <a:p>
                      <a:pPr rtl="1"/>
                      <a:r>
                        <a:rPr lang="ar-IQ" b="1" dirty="0"/>
                        <a:t>دمار تام</a:t>
                      </a:r>
                    </a:p>
                  </a:txBody>
                  <a:tcPr/>
                </a:tc>
                <a:tc>
                  <a:txBody>
                    <a:bodyPr/>
                    <a:lstStyle/>
                    <a:p>
                      <a:pPr rtl="1"/>
                      <a:r>
                        <a:rPr lang="ar-IQ" b="1" dirty="0"/>
                        <a:t>8.1- 8.9</a:t>
                      </a:r>
                    </a:p>
                  </a:txBody>
                  <a:tcPr/>
                </a:tc>
                <a:extLst>
                  <a:ext uri="{0D108BD9-81ED-4DB2-BD59-A6C34878D82A}">
                    <a16:rowId xmlns:a16="http://schemas.microsoft.com/office/drawing/2014/main" val="10013"/>
                  </a:ext>
                </a:extLst>
              </a:tr>
              <a:tr h="450542">
                <a:tc>
                  <a:txBody>
                    <a:bodyPr/>
                    <a:lstStyle/>
                    <a:p>
                      <a:pPr rtl="1"/>
                      <a:endParaRPr lang="ar-IQ"/>
                    </a:p>
                  </a:txBody>
                  <a:tcPr/>
                </a:tc>
                <a:tc>
                  <a:txBody>
                    <a:bodyPr/>
                    <a:lstStyle/>
                    <a:p>
                      <a:pPr rtl="1"/>
                      <a:endParaRPr lang="ar-IQ"/>
                    </a:p>
                  </a:txBody>
                  <a:tcPr/>
                </a:tc>
                <a:tc>
                  <a:txBody>
                    <a:bodyPr/>
                    <a:lstStyle/>
                    <a:p>
                      <a:pPr rtl="1"/>
                      <a:endParaRPr lang="ar-IQ" dirty="0"/>
                    </a:p>
                  </a:txBody>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38158268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التنبؤ بالزلازل</a:t>
            </a:r>
          </a:p>
        </p:txBody>
      </p:sp>
      <p:sp>
        <p:nvSpPr>
          <p:cNvPr id="3" name="عنصر نائب للمحتوى 2"/>
          <p:cNvSpPr>
            <a:spLocks noGrp="1"/>
          </p:cNvSpPr>
          <p:nvPr>
            <p:ph idx="1"/>
          </p:nvPr>
        </p:nvSpPr>
        <p:spPr/>
        <p:txBody>
          <a:bodyPr>
            <a:normAutofit fontScale="62500" lnSpcReduction="20000"/>
          </a:bodyPr>
          <a:lstStyle/>
          <a:p>
            <a:pPr marL="514350" indent="-514350">
              <a:buFont typeface="+mj-lt"/>
              <a:buAutoNum type="arabicPeriod"/>
            </a:pPr>
            <a:r>
              <a:rPr lang="ar-IQ" b="1" dirty="0"/>
              <a:t>يتم بالطرق التالية للتنبؤ قبل وقوعه</a:t>
            </a:r>
          </a:p>
          <a:p>
            <a:pPr marL="0" indent="0">
              <a:buNone/>
            </a:pPr>
            <a:r>
              <a:rPr lang="ar-IQ" b="1" dirty="0"/>
              <a:t>اولا: استخدام اجهزة التنبؤ  عبر مقياسين</a:t>
            </a:r>
          </a:p>
          <a:p>
            <a:pPr marL="514350" indent="-514350">
              <a:buFont typeface="+mj-lt"/>
              <a:buAutoNum type="arabicPeriod"/>
            </a:pPr>
            <a:r>
              <a:rPr lang="ar-IQ" b="1" dirty="0"/>
              <a:t>مقياس </a:t>
            </a:r>
            <a:r>
              <a:rPr lang="ar-IQ" b="1" dirty="0" err="1"/>
              <a:t>ميركالي</a:t>
            </a:r>
            <a:r>
              <a:rPr lang="ar-IQ" b="1" dirty="0"/>
              <a:t> للتنبؤ عن شدة الزلزال</a:t>
            </a:r>
          </a:p>
          <a:p>
            <a:pPr marL="514350" indent="-514350">
              <a:buFont typeface="+mj-lt"/>
              <a:buAutoNum type="arabicPeriod"/>
            </a:pPr>
            <a:r>
              <a:rPr lang="ar-IQ" b="1" dirty="0"/>
              <a:t>مقياس ريختر للتنبؤ عن الطاقة المتحررة من الزلزال</a:t>
            </a:r>
          </a:p>
          <a:p>
            <a:pPr marL="514350" indent="-514350">
              <a:buFont typeface="+mj-lt"/>
              <a:buAutoNum type="arabicPeriod"/>
            </a:pPr>
            <a:endParaRPr lang="ar-IQ" b="1" dirty="0"/>
          </a:p>
          <a:p>
            <a:pPr marL="0" indent="0">
              <a:buNone/>
            </a:pPr>
            <a:r>
              <a:rPr lang="ar-IQ" b="1" dirty="0"/>
              <a:t>ثانيا: تزداد حركات بعض الحيوانات حادة السمع قبل وقوع الزلزال مثل الفأر والحمار الوحشي والافعى</a:t>
            </a:r>
          </a:p>
          <a:p>
            <a:pPr marL="0" indent="0">
              <a:buNone/>
            </a:pPr>
            <a:r>
              <a:rPr lang="ar-IQ" b="1" dirty="0"/>
              <a:t>ثالثا: زيادة حجم غاز الرادون  المنبعث من الصخور  والناتج من تحلل عنصر الراديوم المشع</a:t>
            </a:r>
          </a:p>
          <a:p>
            <a:pPr marL="514350" indent="-514350">
              <a:buFont typeface="+mj-lt"/>
              <a:buAutoNum type="arabicPeriod"/>
            </a:pPr>
            <a:endParaRPr lang="ar-IQ" b="1" dirty="0"/>
          </a:p>
          <a:p>
            <a:pPr marL="0" indent="0">
              <a:buNone/>
            </a:pPr>
            <a:r>
              <a:rPr lang="ar-IQ" sz="5100" b="1" dirty="0"/>
              <a:t>تصنيف الزلازل حسب موقع حدوثها</a:t>
            </a:r>
          </a:p>
          <a:p>
            <a:pPr marL="514350" indent="-514350">
              <a:buFont typeface="+mj-lt"/>
              <a:buAutoNum type="arabicPeriod"/>
            </a:pPr>
            <a:endParaRPr lang="ar-IQ" b="1" dirty="0"/>
          </a:p>
          <a:p>
            <a:pPr marL="514350" indent="-514350">
              <a:buFont typeface="+mj-lt"/>
              <a:buAutoNum type="arabicPeriod"/>
            </a:pPr>
            <a:r>
              <a:rPr lang="ar-IQ" b="1" dirty="0"/>
              <a:t>الزلازل الضحلة – على عمق 70 كم</a:t>
            </a:r>
          </a:p>
          <a:p>
            <a:pPr marL="514350" indent="-514350">
              <a:buFont typeface="+mj-lt"/>
              <a:buAutoNum type="arabicPeriod"/>
            </a:pPr>
            <a:r>
              <a:rPr lang="ar-IQ" b="1" dirty="0"/>
              <a:t>الزلازل المتوسط – على عمق 70- 300 كم</a:t>
            </a:r>
          </a:p>
          <a:p>
            <a:pPr marL="514350" indent="-514350">
              <a:buFont typeface="+mj-lt"/>
              <a:buAutoNum type="arabicPeriod"/>
            </a:pPr>
            <a:r>
              <a:rPr lang="ar-IQ" b="1" dirty="0"/>
              <a:t>الزلازل العميق – عل عمق 300- 700 كم</a:t>
            </a:r>
          </a:p>
        </p:txBody>
      </p:sp>
    </p:spTree>
    <p:extLst>
      <p:ext uri="{BB962C8B-B14F-4D97-AF65-F5344CB8AC3E}">
        <p14:creationId xmlns:p14="http://schemas.microsoft.com/office/powerpoint/2010/main" val="37840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1000"/>
                                        <p:tgtEl>
                                          <p:spTgt spid="3">
                                            <p:txEl>
                                              <p:pRg st="11" end="11"/>
                                            </p:txEl>
                                          </p:spTgt>
                                        </p:tgtEl>
                                      </p:cBhvr>
                                    </p:animEffect>
                                    <p:anim calcmode="lin" valueType="num">
                                      <p:cBhvr>
                                        <p:cTn id="6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2" end="12"/>
                                            </p:txEl>
                                          </p:spTgt>
                                        </p:tgtEl>
                                        <p:attrNameLst>
                                          <p:attrName>style.visibility</p:attrName>
                                        </p:attrNameLst>
                                      </p:cBhvr>
                                      <p:to>
                                        <p:strVal val="visible"/>
                                      </p:to>
                                    </p:set>
                                    <p:animEffect transition="in" filter="fade">
                                      <p:cBhvr>
                                        <p:cTn id="70" dur="1000"/>
                                        <p:tgtEl>
                                          <p:spTgt spid="3">
                                            <p:txEl>
                                              <p:pRg st="12" end="12"/>
                                            </p:txEl>
                                          </p:spTgt>
                                        </p:tgtEl>
                                      </p:cBhvr>
                                    </p:animEffect>
                                    <p:anim calcmode="lin" valueType="num">
                                      <p:cBhvr>
                                        <p:cTn id="71"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البراكين</a:t>
            </a:r>
          </a:p>
        </p:txBody>
      </p:sp>
      <p:sp>
        <p:nvSpPr>
          <p:cNvPr id="3" name="عنصر نائب للمحتوى 2"/>
          <p:cNvSpPr>
            <a:spLocks noGrp="1"/>
          </p:cNvSpPr>
          <p:nvPr>
            <p:ph idx="1"/>
          </p:nvPr>
        </p:nvSpPr>
        <p:spPr/>
        <p:txBody>
          <a:bodyPr>
            <a:normAutofit fontScale="62500" lnSpcReduction="20000"/>
          </a:bodyPr>
          <a:lstStyle/>
          <a:p>
            <a:r>
              <a:rPr lang="ar-IQ" dirty="0"/>
              <a:t>يقصد بالبراكين اندلاع كميات ضخمة من مادة الصهارة على هيئة فيضانات من الحمم وحب من الغازات والرماد فاذا وصلت الى سطح الارض فأنها تتحول الى صخور نارية سطحية  واذا لم تصل تكون الصخور النارية الداخلية</a:t>
            </a:r>
          </a:p>
          <a:p>
            <a:r>
              <a:rPr lang="ar-IQ" dirty="0"/>
              <a:t>البركان تراكم مادة الصهارة المتجمدة على سط الارض بشكل قباب او جبال مميزة الشكل بفوهة واحدة او اكثر </a:t>
            </a:r>
          </a:p>
          <a:p>
            <a:r>
              <a:rPr lang="ar-IQ" dirty="0"/>
              <a:t>هناك براكين نشطة ينبثق منها من حين لأخر كميات متفاوتة من مادة الصهارة</a:t>
            </a:r>
          </a:p>
          <a:p>
            <a:r>
              <a:rPr lang="ar-IQ" dirty="0"/>
              <a:t>وهناك بركين غير نشطة او خامدة لا يخرج منها اي مادة صهارة</a:t>
            </a:r>
          </a:p>
          <a:p>
            <a:r>
              <a:rPr lang="ar-IQ" dirty="0"/>
              <a:t>بالعادة يأخذ البركان شكل مخروطي يتألف من الاجزاء التالية </a:t>
            </a:r>
          </a:p>
          <a:p>
            <a:pPr marL="514350" indent="-514350">
              <a:buFont typeface="+mj-lt"/>
              <a:buAutoNum type="arabicPeriod"/>
            </a:pPr>
            <a:r>
              <a:rPr lang="ar-IQ" dirty="0"/>
              <a:t>المخروط</a:t>
            </a:r>
          </a:p>
          <a:p>
            <a:pPr marL="514350" indent="-514350">
              <a:buFont typeface="+mj-lt"/>
              <a:buAutoNum type="arabicPeriod"/>
            </a:pPr>
            <a:r>
              <a:rPr lang="ar-IQ" dirty="0"/>
              <a:t>الفوهة الرئيسية </a:t>
            </a:r>
          </a:p>
          <a:p>
            <a:pPr marL="514350" indent="-514350">
              <a:buFont typeface="+mj-lt"/>
              <a:buAutoNum type="arabicPeriod"/>
            </a:pPr>
            <a:r>
              <a:rPr lang="ar-IQ" dirty="0"/>
              <a:t>المدخنة او القصبة</a:t>
            </a:r>
          </a:p>
          <a:p>
            <a:pPr marL="514350" indent="-514350">
              <a:buFont typeface="+mj-lt"/>
              <a:buAutoNum type="arabicPeriod"/>
            </a:pPr>
            <a:r>
              <a:rPr lang="ar-IQ" dirty="0"/>
              <a:t>الفتحة </a:t>
            </a:r>
          </a:p>
          <a:p>
            <a:pPr marL="514350" indent="-514350">
              <a:buFont typeface="+mj-lt"/>
              <a:buAutoNum type="arabicPeriod"/>
            </a:pPr>
            <a:r>
              <a:rPr lang="ar-IQ" dirty="0"/>
              <a:t>الفوهة الثانوية</a:t>
            </a:r>
          </a:p>
          <a:p>
            <a:pPr marL="514350" indent="-514350">
              <a:buFont typeface="+mj-lt"/>
              <a:buAutoNum type="arabicPeriod"/>
            </a:pPr>
            <a:r>
              <a:rPr lang="ar-IQ" dirty="0"/>
              <a:t>الخزان البركاني</a:t>
            </a:r>
          </a:p>
          <a:p>
            <a:pPr marL="514350" indent="-514350">
              <a:buFont typeface="+mj-lt"/>
              <a:buAutoNum type="arabicPeriod"/>
            </a:pPr>
            <a:r>
              <a:rPr lang="ar-IQ" dirty="0"/>
              <a:t>المكما او </a:t>
            </a:r>
            <a:r>
              <a:rPr lang="ar-IQ" dirty="0" err="1"/>
              <a:t>االصهارة</a:t>
            </a:r>
            <a:endParaRPr lang="ar-IQ" dirty="0"/>
          </a:p>
          <a:p>
            <a:endParaRPr lang="ar-IQ" dirty="0"/>
          </a:p>
          <a:p>
            <a:endParaRPr lang="ar-IQ" dirty="0"/>
          </a:p>
        </p:txBody>
      </p:sp>
    </p:spTree>
    <p:extLst>
      <p:ext uri="{BB962C8B-B14F-4D97-AF65-F5344CB8AC3E}">
        <p14:creationId xmlns:p14="http://schemas.microsoft.com/office/powerpoint/2010/main" val="8191264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ar-IQ" dirty="0"/>
              <a:t>نواتج البراكين</a:t>
            </a:r>
          </a:p>
        </p:txBody>
      </p:sp>
      <p:sp>
        <p:nvSpPr>
          <p:cNvPr id="3" name="عنصر نائب للمحتوى 2"/>
          <p:cNvSpPr>
            <a:spLocks noGrp="1"/>
          </p:cNvSpPr>
          <p:nvPr>
            <p:ph idx="1"/>
          </p:nvPr>
        </p:nvSpPr>
        <p:spPr>
          <a:xfrm>
            <a:off x="457200" y="1052736"/>
            <a:ext cx="8229600" cy="5073427"/>
          </a:xfrm>
        </p:spPr>
        <p:txBody>
          <a:bodyPr>
            <a:normAutofit fontScale="77500" lnSpcReduction="20000"/>
          </a:bodyPr>
          <a:lstStyle/>
          <a:p>
            <a:r>
              <a:rPr lang="ar-IQ" b="1" dirty="0"/>
              <a:t>1- المقذوفات السائلة </a:t>
            </a:r>
          </a:p>
          <a:p>
            <a:r>
              <a:rPr lang="ar-IQ" b="1" dirty="0"/>
              <a:t>وتكون من مادة الصهارة السائلة ممزوجة بخار الماء  وتتكاثف بمجرد الخروج وتنزل مطراً</a:t>
            </a:r>
          </a:p>
          <a:p>
            <a:pPr marL="0" indent="0">
              <a:buNone/>
            </a:pPr>
            <a:r>
              <a:rPr lang="ar-IQ" b="1" dirty="0"/>
              <a:t>2-المواد الغازية</a:t>
            </a:r>
          </a:p>
          <a:p>
            <a:pPr marL="0" indent="0">
              <a:buNone/>
            </a:pPr>
            <a:r>
              <a:rPr lang="ar-IQ" b="1" dirty="0"/>
              <a:t> هي غازات مختلفة من حامض الكلوريك والفلوريك  والكبريت وغاز الهيدروجين وثاني اوكسيد الكاربون وثاني كبريتيد الهيدروجين والامونيا</a:t>
            </a:r>
          </a:p>
          <a:p>
            <a:pPr marL="0" indent="0">
              <a:buNone/>
            </a:pPr>
            <a:r>
              <a:rPr lang="ar-IQ" b="1" dirty="0"/>
              <a:t>3-المقذوفات الصلبة </a:t>
            </a:r>
          </a:p>
          <a:p>
            <a:pPr marL="0" indent="0">
              <a:buNone/>
            </a:pPr>
            <a:r>
              <a:rPr lang="ar-IQ" b="1" dirty="0"/>
              <a:t>وتشمل المواد الصخرية بأحجام مختلفة وهي عدة انواع</a:t>
            </a:r>
          </a:p>
          <a:p>
            <a:pPr marL="514350" indent="-514350">
              <a:buAutoNum type="arabic1Minus"/>
            </a:pPr>
            <a:r>
              <a:rPr lang="ar-IQ" b="1" dirty="0"/>
              <a:t>الكتل البركانية  وهي ذات اشكال غير منتظمة وخشنة ويكون قطرها في العادة 32  ملم</a:t>
            </a:r>
          </a:p>
          <a:p>
            <a:pPr marL="514350" indent="-514350">
              <a:buAutoNum type="arabic1Minus"/>
            </a:pPr>
            <a:r>
              <a:rPr lang="ar-IQ" b="1" dirty="0"/>
              <a:t> الحجر  وهي حبات من الصخور البركانية ويتراوح قطرها بين 32- 4 ملم</a:t>
            </a:r>
          </a:p>
          <a:p>
            <a:pPr marL="514350" indent="-514350">
              <a:buAutoNum type="arabic1Minus"/>
            </a:pPr>
            <a:r>
              <a:rPr lang="ar-IQ" b="1" dirty="0"/>
              <a:t>الرماد البركاني ويبلغ قطر حباته </a:t>
            </a:r>
            <a:r>
              <a:rPr lang="en-US" b="1" dirty="0"/>
              <a:t>4</a:t>
            </a:r>
            <a:r>
              <a:rPr lang="ar-IQ" b="1" dirty="0"/>
              <a:t>-  </a:t>
            </a:r>
            <a:r>
              <a:rPr lang="en-US" b="1" dirty="0"/>
              <a:t>0.25</a:t>
            </a:r>
            <a:r>
              <a:rPr lang="ar-IQ" b="1" dirty="0"/>
              <a:t> ملم</a:t>
            </a:r>
          </a:p>
          <a:p>
            <a:pPr marL="514350" indent="-514350">
              <a:buAutoNum type="arabic1Minus"/>
            </a:pPr>
            <a:r>
              <a:rPr lang="ar-IQ" b="1" dirty="0"/>
              <a:t>الغبار البركاني وهي الدقائق الاقل من </a:t>
            </a:r>
            <a:r>
              <a:rPr lang="en-US" b="1" dirty="0"/>
              <a:t>0.25 </a:t>
            </a:r>
            <a:r>
              <a:rPr lang="ar-IQ" b="1" dirty="0"/>
              <a:t>ملم</a:t>
            </a:r>
          </a:p>
        </p:txBody>
      </p:sp>
    </p:spTree>
    <p:extLst>
      <p:ext uri="{BB962C8B-B14F-4D97-AF65-F5344CB8AC3E}">
        <p14:creationId xmlns:p14="http://schemas.microsoft.com/office/powerpoint/2010/main" val="91055416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اسباب حدوث البراكين</a:t>
            </a:r>
          </a:p>
        </p:txBody>
      </p:sp>
      <p:sp>
        <p:nvSpPr>
          <p:cNvPr id="3" name="عنصر نائب للمحتوى 2"/>
          <p:cNvSpPr>
            <a:spLocks noGrp="1"/>
          </p:cNvSpPr>
          <p:nvPr>
            <p:ph idx="1"/>
          </p:nvPr>
        </p:nvSpPr>
        <p:spPr>
          <a:xfrm>
            <a:off x="457200" y="1268760"/>
            <a:ext cx="8229600" cy="4713387"/>
          </a:xfrm>
        </p:spPr>
        <p:txBody>
          <a:bodyPr>
            <a:normAutofit fontScale="92500" lnSpcReduction="20000"/>
          </a:bodyPr>
          <a:lstStyle/>
          <a:p>
            <a:r>
              <a:rPr lang="ar-IQ" b="1" dirty="0"/>
              <a:t>هناك ببين لحدوث البراكين</a:t>
            </a:r>
          </a:p>
          <a:p>
            <a:r>
              <a:rPr lang="ar-IQ" b="1" dirty="0"/>
              <a:t>1- تعرض صخور باطن الارض الى حرارة عالية كافية لصهر الصخور  وخروجها من الاماكن الرخوة</a:t>
            </a:r>
          </a:p>
          <a:p>
            <a:r>
              <a:rPr lang="ar-IQ" b="1" dirty="0"/>
              <a:t>2- ثقل عمود الصخر  للقشرة الارضية  يبقيه في حالة صلابة ولكن اذا حدث  نقصان ضغط في احد اماكن القشرة الارضية يؤدي لتصاعد الصهارة الى سطح الارض</a:t>
            </a:r>
          </a:p>
          <a:p>
            <a:pPr marL="0" indent="0">
              <a:buNone/>
            </a:pPr>
            <a:r>
              <a:rPr lang="ar-IQ" b="1" dirty="0"/>
              <a:t>البراكين النشطة في العالم يبلغ عددها 650 بركان تقريبا في ثلاث مواقع رئيسية  </a:t>
            </a:r>
          </a:p>
          <a:p>
            <a:pPr marL="514350" indent="-514350">
              <a:buFont typeface="+mj-lt"/>
              <a:buAutoNum type="arabicPeriod"/>
            </a:pPr>
            <a:r>
              <a:rPr lang="ar-IQ" b="1" dirty="0"/>
              <a:t>امتداد ظهور او اوساط المحيطات</a:t>
            </a:r>
          </a:p>
          <a:p>
            <a:pPr marL="514350" indent="-514350">
              <a:buFont typeface="+mj-lt"/>
              <a:buAutoNum type="arabicPeriod"/>
            </a:pPr>
            <a:r>
              <a:rPr lang="ar-IQ" b="1" dirty="0"/>
              <a:t>محاذات الاخاديد البحرية</a:t>
            </a:r>
          </a:p>
          <a:p>
            <a:pPr marL="514350" indent="-514350">
              <a:buFont typeface="+mj-lt"/>
              <a:buAutoNum type="arabicPeriod"/>
            </a:pPr>
            <a:r>
              <a:rPr lang="ar-IQ" b="1" dirty="0"/>
              <a:t>منطقة التقاء صفائح  القشرة الارضية اي الفوالق</a:t>
            </a:r>
          </a:p>
        </p:txBody>
      </p:sp>
    </p:spTree>
    <p:extLst>
      <p:ext uri="{BB962C8B-B14F-4D97-AF65-F5344CB8AC3E}">
        <p14:creationId xmlns:p14="http://schemas.microsoft.com/office/powerpoint/2010/main" val="140961173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لماذا ندرس البراكين؟</a:t>
            </a:r>
          </a:p>
        </p:txBody>
      </p:sp>
      <p:sp>
        <p:nvSpPr>
          <p:cNvPr id="3" name="عنصر نائب للمحتوى 2"/>
          <p:cNvSpPr>
            <a:spLocks noGrp="1"/>
          </p:cNvSpPr>
          <p:nvPr>
            <p:ph idx="1"/>
          </p:nvPr>
        </p:nvSpPr>
        <p:spPr/>
        <p:txBody>
          <a:bodyPr>
            <a:normAutofit fontScale="77500" lnSpcReduction="20000"/>
          </a:bodyPr>
          <a:lstStyle/>
          <a:p>
            <a:pPr marL="514350" indent="-514350">
              <a:buFont typeface="+mj-lt"/>
              <a:buAutoNum type="arabicPeriod"/>
            </a:pPr>
            <a:r>
              <a:rPr lang="ar-IQ" b="1" dirty="0"/>
              <a:t>لأنها تراكيب جيولوجية فريدة من نوعها</a:t>
            </a:r>
          </a:p>
          <a:p>
            <a:pPr marL="514350" indent="-514350">
              <a:buFont typeface="+mj-lt"/>
              <a:buAutoNum type="arabicPeriod"/>
            </a:pPr>
            <a:r>
              <a:rPr lang="ar-IQ" b="1" dirty="0"/>
              <a:t>مادة الصهارة قريبة من حالتها الاصلية</a:t>
            </a:r>
          </a:p>
          <a:p>
            <a:pPr marL="514350" indent="-514350">
              <a:buFont typeface="+mj-lt"/>
              <a:buAutoNum type="arabicPeriod"/>
            </a:pPr>
            <a:r>
              <a:rPr lang="ar-IQ" b="1" dirty="0"/>
              <a:t>دراسة كيفية تبلور المعادن التي تشكل الصخور النارية</a:t>
            </a:r>
          </a:p>
          <a:p>
            <a:pPr marL="514350" indent="-514350">
              <a:buFont typeface="+mj-lt"/>
              <a:buAutoNum type="arabicPeriod"/>
            </a:pPr>
            <a:r>
              <a:rPr lang="ar-IQ" b="1" dirty="0"/>
              <a:t>معرفة </a:t>
            </a:r>
            <a:r>
              <a:rPr lang="ar-IQ" b="1" i="1" dirty="0"/>
              <a:t>مكونات مادة الصهارة </a:t>
            </a:r>
          </a:p>
          <a:p>
            <a:pPr marL="0" indent="0">
              <a:buNone/>
            </a:pPr>
            <a:r>
              <a:rPr lang="ar-IQ" b="1" i="1" dirty="0">
                <a:solidFill>
                  <a:srgbClr val="FF0000"/>
                </a:solidFill>
              </a:rPr>
              <a:t>مناطق انتشار البراكين</a:t>
            </a:r>
          </a:p>
          <a:p>
            <a:pPr marL="0" indent="0">
              <a:buNone/>
            </a:pPr>
            <a:r>
              <a:rPr lang="ar-IQ" b="1" dirty="0"/>
              <a:t>يتفق العلماء ان مناطق انتشار البراكين هي نفسها مناطق  البؤر الزلزالية وتتركز في المناطق التالية</a:t>
            </a:r>
          </a:p>
          <a:p>
            <a:pPr marL="0" indent="0">
              <a:buNone/>
            </a:pPr>
            <a:r>
              <a:rPr lang="ar-IQ" b="1" dirty="0"/>
              <a:t>1- حزام المحيط الهادي ويشكل 70% من عدد البراكين</a:t>
            </a:r>
          </a:p>
          <a:p>
            <a:pPr marL="0" indent="0">
              <a:buNone/>
            </a:pPr>
            <a:r>
              <a:rPr lang="ar-IQ" b="1" dirty="0"/>
              <a:t>2- حزام السلاسل الجبلية هملايا- </a:t>
            </a:r>
            <a:r>
              <a:rPr lang="ar-IQ" b="1" dirty="0" err="1"/>
              <a:t>زاجروس</a:t>
            </a:r>
            <a:r>
              <a:rPr lang="ar-IQ" b="1" dirty="0"/>
              <a:t>- طوروس- الالب واطلس وتشكل 20% من عدد البراكين</a:t>
            </a:r>
          </a:p>
          <a:p>
            <a:pPr marL="0" indent="0">
              <a:buNone/>
            </a:pPr>
            <a:r>
              <a:rPr lang="ar-IQ" b="1" dirty="0"/>
              <a:t>3-حزام المحيط الاطلسي ويقع داحل المحيط الاطلسي ويشكل 10 % من العدد</a:t>
            </a:r>
          </a:p>
        </p:txBody>
      </p:sp>
    </p:spTree>
    <p:extLst>
      <p:ext uri="{BB962C8B-B14F-4D97-AF65-F5344CB8AC3E}">
        <p14:creationId xmlns:p14="http://schemas.microsoft.com/office/powerpoint/2010/main" val="427446471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ar-IQ" dirty="0"/>
              <a:t>اضرار البراكين</a:t>
            </a:r>
          </a:p>
        </p:txBody>
      </p:sp>
      <p:sp>
        <p:nvSpPr>
          <p:cNvPr id="3" name="عنصر نائب للمحتوى 2"/>
          <p:cNvSpPr>
            <a:spLocks noGrp="1"/>
          </p:cNvSpPr>
          <p:nvPr>
            <p:ph idx="1"/>
          </p:nvPr>
        </p:nvSpPr>
        <p:spPr>
          <a:xfrm>
            <a:off x="457200" y="1052736"/>
            <a:ext cx="8229600" cy="5073427"/>
          </a:xfrm>
        </p:spPr>
        <p:txBody>
          <a:bodyPr>
            <a:normAutofit fontScale="70000" lnSpcReduction="20000"/>
          </a:bodyPr>
          <a:lstStyle/>
          <a:p>
            <a:r>
              <a:rPr lang="ar-IQ" b="1" dirty="0"/>
              <a:t>1- تؤثر في الغلاف الحيوي وتحدث اضرار على الحياة البشرية والكائنات الحية</a:t>
            </a:r>
          </a:p>
          <a:p>
            <a:r>
              <a:rPr lang="ar-IQ" b="1" dirty="0"/>
              <a:t>2- التأثير على الغلاف الصخري وتغير تضاريس سطح القشرة الارضية</a:t>
            </a:r>
          </a:p>
          <a:p>
            <a:r>
              <a:rPr lang="ar-IQ" b="1" dirty="0"/>
              <a:t>3- اسبب البراكين في اعماق البحار والمحيطات الى تكوين الجزر البركانية وتؤثر على الخطوط البحرية وسلامة السفن</a:t>
            </a:r>
          </a:p>
          <a:p>
            <a:r>
              <a:rPr lang="ar-IQ" b="1" dirty="0"/>
              <a:t>تصنيف البراكين</a:t>
            </a:r>
          </a:p>
          <a:p>
            <a:r>
              <a:rPr lang="ar-IQ" sz="3800" b="1" dirty="0"/>
              <a:t>1- البراكين المخروطية </a:t>
            </a:r>
          </a:p>
          <a:p>
            <a:r>
              <a:rPr lang="ar-IQ" b="1" dirty="0"/>
              <a:t>وهو الشكل المألوف وارتفاعه يصل الى 300- 450 متر وميل جوانبه بحدود 30 درجة  ومنها بكان الجبل الاسود</a:t>
            </a:r>
          </a:p>
          <a:p>
            <a:r>
              <a:rPr lang="ar-IQ" sz="3400" b="1" dirty="0"/>
              <a:t>2-البراكين الدرعية </a:t>
            </a:r>
          </a:p>
          <a:p>
            <a:r>
              <a:rPr lang="ar-IQ" b="1" dirty="0"/>
              <a:t>اذا خرجة الصهارة  لفتره طويلة بدون انفجارات بركانية فأنها تتجمد لمسافات بعيدة عن فوهة البركان وتشكل درع</a:t>
            </a:r>
          </a:p>
          <a:p>
            <a:r>
              <a:rPr lang="ar-IQ" b="1" dirty="0"/>
              <a:t>3- البراكين المركبة وهي مزيج من شكل البراكين المخروطية والدرعية</a:t>
            </a:r>
          </a:p>
          <a:p>
            <a:r>
              <a:rPr lang="ar-IQ" sz="3400" b="1" dirty="0"/>
              <a:t>4- براكين سهول اللابة </a:t>
            </a:r>
          </a:p>
          <a:p>
            <a:r>
              <a:rPr lang="ar-IQ" b="1" dirty="0"/>
              <a:t>وتنشأ نتيجة كون الصهارة قليلة اللزوجة وبالتالي تمتد لمسافات بعيدة لكي تتجمد وشكل </a:t>
            </a:r>
            <a:r>
              <a:rPr lang="ar-IQ" dirty="0"/>
              <a:t>سهول</a:t>
            </a:r>
          </a:p>
        </p:txBody>
      </p:sp>
    </p:spTree>
    <p:extLst>
      <p:ext uri="{BB962C8B-B14F-4D97-AF65-F5344CB8AC3E}">
        <p14:creationId xmlns:p14="http://schemas.microsoft.com/office/powerpoint/2010/main" val="2487089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SA" b="1" dirty="0"/>
              <a:t>اشكال الصخور النارية</a:t>
            </a:r>
            <a:endParaRPr lang="ar-IQ" dirty="0"/>
          </a:p>
        </p:txBody>
      </p:sp>
      <p:sp>
        <p:nvSpPr>
          <p:cNvPr id="3" name="عنصر نائب للمحتوى 2"/>
          <p:cNvSpPr>
            <a:spLocks noGrp="1"/>
          </p:cNvSpPr>
          <p:nvPr>
            <p:ph idx="1"/>
          </p:nvPr>
        </p:nvSpPr>
        <p:spPr>
          <a:xfrm>
            <a:off x="457200" y="836712"/>
            <a:ext cx="8229600" cy="5832648"/>
          </a:xfrm>
        </p:spPr>
        <p:txBody>
          <a:bodyPr>
            <a:normAutofit fontScale="70000" lnSpcReduction="20000"/>
          </a:bodyPr>
          <a:lstStyle/>
          <a:p>
            <a:r>
              <a:rPr lang="ar-SA" b="1" dirty="0"/>
              <a:t>1- اشكال الصخور البركانية او السطحية</a:t>
            </a:r>
            <a:r>
              <a:rPr lang="ar-SA" dirty="0"/>
              <a:t> : </a:t>
            </a:r>
            <a:endParaRPr lang="ar-IQ" dirty="0"/>
          </a:p>
          <a:p>
            <a:r>
              <a:rPr lang="ar-SA" dirty="0"/>
              <a:t>تتواجد هذه الصخور اما على شكل طفح بركاني </a:t>
            </a:r>
            <a:r>
              <a:rPr lang="en-US" dirty="0"/>
              <a:t>Lava flow</a:t>
            </a:r>
            <a:r>
              <a:rPr lang="ar-SA" dirty="0"/>
              <a:t> او رماد بركاني  </a:t>
            </a:r>
            <a:r>
              <a:rPr lang="en-US" dirty="0"/>
              <a:t>Volcanic Ash</a:t>
            </a:r>
            <a:r>
              <a:rPr lang="ar-SA" dirty="0"/>
              <a:t> </a:t>
            </a:r>
            <a:endParaRPr lang="ar-IQ" dirty="0"/>
          </a:p>
          <a:p>
            <a:r>
              <a:rPr lang="ar-SA" dirty="0"/>
              <a:t>ويتواجد الطفح البركاني على شكل طبقات سميكة من البازلت </a:t>
            </a:r>
            <a:r>
              <a:rPr lang="en-US" dirty="0"/>
              <a:t>Basalt</a:t>
            </a:r>
            <a:r>
              <a:rPr lang="ar-SA" dirty="0"/>
              <a:t> وهذه الطفوح غير منتظمة الشكل وتتكون من مواد بلورية ناعم جدا او زجاجية</a:t>
            </a:r>
            <a:endParaRPr lang="ar-IQ" dirty="0"/>
          </a:p>
          <a:p>
            <a:r>
              <a:rPr lang="ar-SA" dirty="0"/>
              <a:t> اما في حالة الرماد البركاني فيشمل صخور تتكون من ذرات دقيقة مفككة او متماسكة وتنتشر في المناطق البركانية بقربها او بعيدا عنها وقد تنقل بالرياح او بالمياه .</a:t>
            </a:r>
            <a:endParaRPr lang="ar-IQ" dirty="0"/>
          </a:p>
          <a:p>
            <a:r>
              <a:rPr lang="ar-SA" dirty="0"/>
              <a:t> وتوجد عدة اشكال للصخور النارية السطحية مثل التراكيب الفجوية , التراكيب اللوزية , التراكيب الانسيابية , تراكيب الحمم الوسادية .</a:t>
            </a:r>
            <a:endParaRPr lang="en-US" dirty="0"/>
          </a:p>
          <a:p>
            <a:r>
              <a:rPr lang="ar-SA" b="1" dirty="0"/>
              <a:t>2- اشكال الصخور للأغوار او المتوسطة </a:t>
            </a:r>
            <a:endParaRPr lang="en-US" dirty="0"/>
          </a:p>
          <a:p>
            <a:r>
              <a:rPr lang="ar-SA" dirty="0"/>
              <a:t>وهذه الصخور تتصلب قريبا من السطح وبسرعة اقل من السطحية لذلك بلوراتها متوسطة النسجة او دقيقة بصيغة بلورات كبيرة تحاط بها بلورات ناعمة كما في النسيج البورفيري         (</a:t>
            </a:r>
            <a:r>
              <a:rPr lang="en-US" dirty="0"/>
              <a:t> Porphyritic texture </a:t>
            </a:r>
            <a:r>
              <a:rPr lang="ar-SA" dirty="0"/>
              <a:t>) والاشكال الناتجة لهذه الصخور متعددة منها الشكل الناقوسي او الطبقي او على شكل سرج .</a:t>
            </a:r>
            <a:endParaRPr lang="en-US" dirty="0"/>
          </a:p>
          <a:p>
            <a:r>
              <a:rPr lang="ar-SA" b="1" dirty="0"/>
              <a:t>3- اشكال الصخور الجوفية : </a:t>
            </a:r>
            <a:endParaRPr lang="en-US" dirty="0"/>
          </a:p>
          <a:p>
            <a:r>
              <a:rPr lang="ar-SA" dirty="0"/>
              <a:t>وهذه الصخور خشنة الحبيبات وبلوراتها كبيرة او متوسطة واشكالها بشكل كتل كبيرة جدا وتغطي مساحة قد تمتد لمئات الكليومترات مع اتساع القاعدة عند الاسفل .</a:t>
            </a:r>
            <a:endParaRPr lang="en-US" dirty="0"/>
          </a:p>
          <a:p>
            <a:endParaRPr lang="ar-IQ" dirty="0"/>
          </a:p>
        </p:txBody>
      </p:sp>
    </p:spTree>
    <p:extLst>
      <p:ext uri="{BB962C8B-B14F-4D97-AF65-F5344CB8AC3E}">
        <p14:creationId xmlns:p14="http://schemas.microsoft.com/office/powerpoint/2010/main" val="424504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1131</TotalTime>
  <Words>7899</Words>
  <Application>Microsoft Office PowerPoint</Application>
  <PresentationFormat>On-screen Show (4:3)</PresentationFormat>
  <Paragraphs>696</Paragraphs>
  <Slides>87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87</vt:i4>
      </vt:variant>
    </vt:vector>
  </HeadingPairs>
  <TitlesOfParts>
    <vt:vector size="90" baseType="lpstr">
      <vt:lpstr>Arial</vt:lpstr>
      <vt:lpstr>Calibri</vt:lpstr>
      <vt:lpstr>نسق Office</vt:lpstr>
      <vt:lpstr>الصخور  Rock </vt:lpstr>
      <vt:lpstr> اولاً :الصخور النارية Igneous Rock (Primary Rock  )  </vt:lpstr>
      <vt:lpstr>يتبع الصخور النارية Igneous Rock </vt:lpstr>
      <vt:lpstr>PowerPoint Presentation</vt:lpstr>
      <vt:lpstr>PowerPoint Presentation</vt:lpstr>
      <vt:lpstr>صخر felsite الناري</vt:lpstr>
      <vt:lpstr>يتبع الصخور النارية Igneous Rock</vt:lpstr>
      <vt:lpstr>PowerPoint Presentation</vt:lpstr>
      <vt:lpstr>اشكال الصخور النارية</vt:lpstr>
      <vt:lpstr>تصنيف الصخور النارية :  </vt:lpstr>
      <vt:lpstr>الصخور الرسوبية Sedimentary Rock</vt:lpstr>
      <vt:lpstr>الصخور الرسوبية Sedimentary Rock</vt:lpstr>
      <vt:lpstr>الصخور الرسوبية Sedimentary Rock</vt:lpstr>
      <vt:lpstr>الصخور الرسوبية Sedimentary Rock</vt:lpstr>
      <vt:lpstr>الصخور الرسوبية Sedimentary Rock</vt:lpstr>
      <vt:lpstr>خصائص الصخور الرسوبية </vt:lpstr>
      <vt:lpstr>خصائص الصخور الرسوبية</vt:lpstr>
      <vt:lpstr>تصنيف الصخور الرسوبية </vt:lpstr>
      <vt:lpstr>تصنيف الصخور الرسوبية</vt:lpstr>
      <vt:lpstr>تصنيف الصخور الرسوبية</vt:lpstr>
      <vt:lpstr>تصنيف الصخور الرسوبية</vt:lpstr>
      <vt:lpstr>تصنيف الصخور الرسوبية</vt:lpstr>
      <vt:lpstr>تصنيف الصخور الرسوبية</vt:lpstr>
      <vt:lpstr>تصنيف الصخور الرسوبية</vt:lpstr>
      <vt:lpstr>تصنيف الصخور الرسوبية</vt:lpstr>
      <vt:lpstr>تصنيف الصخور الرسوبية</vt:lpstr>
      <vt:lpstr>الصخور المتحولة Metamorphic Rock</vt:lpstr>
      <vt:lpstr>الصخور المتحولة Metamorphic Rock</vt:lpstr>
      <vt:lpstr>الصخور المتحولة Metamorphic Rock</vt:lpstr>
      <vt:lpstr>الصخور المتحولة Metamorphic Rock</vt:lpstr>
      <vt:lpstr>الصخور المتحولة Metamorphic Rock </vt:lpstr>
      <vt:lpstr>الصخور المتحولة Metamorphic Rock </vt:lpstr>
      <vt:lpstr>الصخور المتحولة Metamorphic Rock</vt:lpstr>
      <vt:lpstr>الصخور المتحولة Metamorphic Rock</vt:lpstr>
      <vt:lpstr>الصخور المتحولة Metamorphic Rock</vt:lpstr>
      <vt:lpstr>PowerPoint Presentation</vt:lpstr>
      <vt:lpstr>البحار والمحيطات</vt:lpstr>
      <vt:lpstr>الخصائص الكيمائية لمياه المحيطات</vt:lpstr>
      <vt:lpstr>الخصائص الكيمائية لمياه المحيطات</vt:lpstr>
      <vt:lpstr>اهمية علوم البحار في الحياة اليومية </vt:lpstr>
      <vt:lpstr>الانهار</vt:lpstr>
      <vt:lpstr>PowerPoint Presentation</vt:lpstr>
      <vt:lpstr>العوامل المحددة لطبيعة الانهار:</vt:lpstr>
      <vt:lpstr>دورة حياة النهر Alluvial cycle</vt:lpstr>
      <vt:lpstr>PowerPoint Presentation</vt:lpstr>
      <vt:lpstr>دورة النهر Alluvial cycle</vt:lpstr>
      <vt:lpstr>PowerPoint Presentation</vt:lpstr>
      <vt:lpstr>دورة النهر Alluvial cycle</vt:lpstr>
      <vt:lpstr>PowerPoint Presentation</vt:lpstr>
      <vt:lpstr>PowerPoint Presentation</vt:lpstr>
      <vt:lpstr>العوامل المؤثرة في استقرارية الانهار وتغير اشكالها </vt:lpstr>
      <vt:lpstr>العمل الجيولوجي للأنهار</vt:lpstr>
      <vt:lpstr>انماط الانهار</vt:lpstr>
      <vt:lpstr>انماط الانهار        </vt:lpstr>
      <vt:lpstr>PowerPoint Presentation</vt:lpstr>
      <vt:lpstr>انواع الانهار بحسب علاقتها بالأرض  </vt:lpstr>
      <vt:lpstr>الينابيع</vt:lpstr>
      <vt:lpstr>المياه الجوفية Ground water   </vt:lpstr>
      <vt:lpstr>مصادر المياه الجوفية</vt:lpstr>
      <vt:lpstr>تواجد المياه الجوفية </vt:lpstr>
      <vt:lpstr>تواجد المياه الجوفية</vt:lpstr>
      <vt:lpstr>تواجد المياه الجوفية</vt:lpstr>
      <vt:lpstr>حركة المياه الجوفية</vt:lpstr>
      <vt:lpstr>حركة المياه الجوفية</vt:lpstr>
      <vt:lpstr>حركة المياه الجوفية</vt:lpstr>
      <vt:lpstr>حركة المياه الجوفية</vt:lpstr>
      <vt:lpstr>خروج المياه الجوفية </vt:lpstr>
      <vt:lpstr>العمل الجيولوجي للمياه الجوفية </vt:lpstr>
      <vt:lpstr>PowerPoint Presentation</vt:lpstr>
      <vt:lpstr>الصحارى</vt:lpstr>
      <vt:lpstr>انواع الصحاري</vt:lpstr>
      <vt:lpstr>الميزات العامة للصحراء</vt:lpstr>
      <vt:lpstr>اشهر الصحارى بالعلم</vt:lpstr>
      <vt:lpstr>اسباب الجفاف  في الصحاري :</vt:lpstr>
      <vt:lpstr>التعرية في الترب الصحراوية :</vt:lpstr>
      <vt:lpstr>ميكانيكية التعرية الريحية </vt:lpstr>
      <vt:lpstr>الواحات</vt:lpstr>
      <vt:lpstr>الاهمية البيئية والاقتصادية</vt:lpstr>
      <vt:lpstr>الزلازل</vt:lpstr>
      <vt:lpstr>اسباب حدوث الزلزال</vt:lpstr>
      <vt:lpstr>PowerPoint Presentation</vt:lpstr>
      <vt:lpstr>التنبؤ بالزلازل</vt:lpstr>
      <vt:lpstr>البراكين</vt:lpstr>
      <vt:lpstr>نواتج البراكين</vt:lpstr>
      <vt:lpstr>اسباب حدوث البراكين</vt:lpstr>
      <vt:lpstr>لماذا ندرس البراكين؟</vt:lpstr>
      <vt:lpstr>اضرار البراكين</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الصخور  Rock</dc:title>
  <dc:creator>DR.Ahmed Saker 2o1O</dc:creator>
  <cp:lastModifiedBy>perry glory</cp:lastModifiedBy>
  <cp:revision>102</cp:revision>
  <cp:lastPrinted>2017-06-03T07:50:07Z</cp:lastPrinted>
  <dcterms:created xsi:type="dcterms:W3CDTF">2017-02-27T20:45:38Z</dcterms:created>
  <dcterms:modified xsi:type="dcterms:W3CDTF">2019-04-12T19:15:01Z</dcterms:modified>
</cp:coreProperties>
</file>